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0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ACC0B0-765F-41F4-B0B7-9C81D8479BD3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F65DC-5352-4DA6-B1C0-DFB63EEFA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1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latin typeface="Arial" charset="0"/>
                <a:cs typeface="Arial" charset="0"/>
              </a:rPr>
              <a:t>A2455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522CDE-5D37-4CE7-A79C-405D6BCB87AB}" type="datetime1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13/06/2012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665346-BDA2-489E-A5F1-50904B5B4BB2}" type="slidenum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9150-5ACC-42F9-9EE0-C19F3A15BB05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19A2B-387C-403C-9E24-D172299D3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3DB0-C70D-4077-8E46-6BC8189E8876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3C1D-F14A-4B0A-9254-14B7DDC760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BF51-9B56-48E9-9E96-B35447799394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21D3-1BED-4E84-BF5F-0C3BAB74B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5645-1E4D-4F25-9D4B-6269C21580DC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14C8-9D78-4BAD-AB38-583691183B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73B9-477A-4C94-ACEB-747D924A2F1F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EC10E-52ED-4FB5-B80D-E0FCA326C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710F-B963-4F25-8ED4-3BB9CF888E61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DA039-967C-4C58-9255-15D527F58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ED84-C2B8-4AD3-BAE2-4CBC1E6CBEE7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7D5D-D745-46BF-B5FB-B1A03864A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05C2-CDCE-46B4-B406-CADC909252F3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78C0-897D-45BB-A1A3-15F94CF8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4D1A-EA23-45D4-B811-869489247062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ED213-C772-4129-929B-7CFA7400CE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7E07-EB18-439E-99FF-A5278407383D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7AF9-7A3B-4FD1-BC34-E64548F660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25AB-36AF-4503-B02C-AA1C18CC1C6C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DD83-752A-4FB2-A167-7FD900377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5F40F-91D4-4D9C-9FF4-D35ECE1173A3}" type="datetimeFigureOut">
              <a:rPr lang="en-GB"/>
              <a:pPr>
                <a:defRPr/>
              </a:pPr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5194B-7C4D-4A6C-8CEE-53EEB06D09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68313" y="188913"/>
            <a:ext cx="7772400" cy="1470025"/>
          </a:xfrm>
        </p:spPr>
        <p:txBody>
          <a:bodyPr/>
          <a:lstStyle/>
          <a:p>
            <a:r>
              <a:rPr lang="en-GB" smtClean="0"/>
              <a:t>Strong and Weak Acids and Bases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524000"/>
            <a:ext cx="5545138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18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118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19250" y="549275"/>
          <a:ext cx="6265863" cy="602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Picture" r:id="rId3" imgW="2458212" imgH="2534412" progId="Word.Picture.8">
                  <p:embed/>
                </p:oleObj>
              </mc:Choice>
              <mc:Fallback>
                <p:oleObj name="Picture" r:id="rId3" imgW="2458212" imgH="2534412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49275"/>
                        <a:ext cx="6265863" cy="602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en-GB" dirty="0" smtClean="0"/>
              <a:t>Examples of weak acids are:</a:t>
            </a:r>
          </a:p>
          <a:p>
            <a:r>
              <a:rPr lang="en-GB" dirty="0" smtClean="0"/>
              <a:t>Almost all organic acids</a:t>
            </a:r>
          </a:p>
          <a:p>
            <a:r>
              <a:rPr lang="en-GB" dirty="0" smtClean="0"/>
              <a:t>Aqueous carbon dioxide (carbonic acid)</a:t>
            </a:r>
          </a:p>
          <a:p>
            <a:r>
              <a:rPr lang="en-GB" dirty="0" smtClean="0"/>
              <a:t>Aqueous </a:t>
            </a:r>
            <a:r>
              <a:rPr lang="en-GB" dirty="0" err="1" smtClean="0"/>
              <a:t>sulfur</a:t>
            </a:r>
            <a:r>
              <a:rPr lang="en-GB" dirty="0" smtClean="0"/>
              <a:t> dioxide</a:t>
            </a:r>
          </a:p>
          <a:p>
            <a:r>
              <a:rPr lang="en-GB" dirty="0" smtClean="0"/>
              <a:t>Hydrocyanic acid (HCN)</a:t>
            </a:r>
          </a:p>
          <a:p>
            <a:r>
              <a:rPr lang="en-GB" dirty="0" smtClean="0"/>
              <a:t>Intermediate ions of </a:t>
            </a:r>
            <a:r>
              <a:rPr lang="en-GB" dirty="0" err="1" smtClean="0"/>
              <a:t>polyprotic</a:t>
            </a:r>
            <a:r>
              <a:rPr lang="en-GB" dirty="0" smtClean="0"/>
              <a:t> acids(!) </a:t>
            </a:r>
            <a:r>
              <a:rPr lang="en-GB" dirty="0" err="1" smtClean="0"/>
              <a:t>eg</a:t>
            </a:r>
            <a:r>
              <a:rPr lang="en-GB" dirty="0" smtClean="0"/>
              <a:t> HSO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-</a:t>
            </a:r>
          </a:p>
          <a:p>
            <a:r>
              <a:rPr lang="en-GB" dirty="0" smtClean="0"/>
              <a:t>Small highly charged metal ions </a:t>
            </a:r>
            <a:r>
              <a:rPr lang="en-GB" dirty="0" err="1" smtClean="0"/>
              <a:t>eg</a:t>
            </a:r>
            <a:r>
              <a:rPr lang="en-GB" dirty="0" smtClean="0"/>
              <a:t> Al</a:t>
            </a:r>
            <a:r>
              <a:rPr lang="en-GB" baseline="30000" dirty="0" smtClean="0"/>
              <a:t>3+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How can I tell the difference between  a weak acid and a strong acid?</a:t>
            </a:r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(1) Check 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weak acid and a strong acid have the same concentration, then the strong acid will have a lower </a:t>
            </a:r>
            <a:r>
              <a:rPr lang="en-GB" dirty="0" err="1" smtClean="0"/>
              <a:t>pH.</a:t>
            </a:r>
            <a:endParaRPr lang="en-GB" dirty="0" smtClean="0"/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pH is just a measure of the concentration of hydrogen ions.</a:t>
            </a:r>
          </a:p>
          <a:p>
            <a:r>
              <a:rPr lang="en-GB" dirty="0" smtClean="0"/>
              <a:t>A fully dissociated acid forms more hydrogen 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5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(2) Measure rate of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strong acid will react more quickly than a weak acid of the same concentration.</a:t>
            </a:r>
          </a:p>
          <a:p>
            <a:endParaRPr lang="en-GB" dirty="0"/>
          </a:p>
          <a:p>
            <a:r>
              <a:rPr lang="en-GB" dirty="0" smtClean="0"/>
              <a:t>Its best to choose a reaction where the rate is easy to monitor</a:t>
            </a:r>
          </a:p>
          <a:p>
            <a:r>
              <a:rPr lang="en-GB" dirty="0" smtClean="0"/>
              <a:t>E.g. acid + carbonate</a:t>
            </a:r>
          </a:p>
          <a:p>
            <a:r>
              <a:rPr lang="en-GB" dirty="0" smtClean="0"/>
              <a:t>Or acid + reactive metal  (MAZIT metal?)</a:t>
            </a:r>
          </a:p>
          <a:p>
            <a:r>
              <a:rPr lang="en-GB" dirty="0" smtClean="0"/>
              <a:t>These both produce gas, so they are easy to study.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71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(3)  Measure conductivity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strong acid forms many ions in solution, </a:t>
            </a:r>
          </a:p>
          <a:p>
            <a:r>
              <a:rPr lang="en-GB" dirty="0" smtClean="0"/>
              <a:t>so a solution of strong acid is a good conductor.</a:t>
            </a:r>
          </a:p>
          <a:p>
            <a:endParaRPr lang="en-GB" dirty="0"/>
          </a:p>
          <a:p>
            <a:r>
              <a:rPr lang="en-GB" dirty="0" smtClean="0"/>
              <a:t>A weak acid hardly dissociates in solution</a:t>
            </a:r>
          </a:p>
          <a:p>
            <a:r>
              <a:rPr lang="en-GB" dirty="0" smtClean="0"/>
              <a:t>So a weak acid is a poor 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5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Warning!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303" y="1566863"/>
            <a:ext cx="5716993" cy="498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1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/>
              <a:t>Don’t get mixed up between “strong acid” and “concentrated acid” </a:t>
            </a:r>
          </a:p>
          <a:p>
            <a:r>
              <a:rPr lang="en-GB" dirty="0" smtClean="0"/>
              <a:t>Or “weak acid” and “dilute acid”</a:t>
            </a:r>
          </a:p>
          <a:p>
            <a:endParaRPr lang="en-GB" dirty="0"/>
          </a:p>
          <a:p>
            <a:r>
              <a:rPr lang="en-GB" dirty="0" smtClean="0"/>
              <a:t>They don’t mean the same thing </a:t>
            </a:r>
            <a:r>
              <a:rPr lang="en-GB" u="sng" dirty="0" smtClean="0"/>
              <a:t>at all.</a:t>
            </a:r>
          </a:p>
          <a:p>
            <a:r>
              <a:rPr lang="en-GB" dirty="0" smtClean="0"/>
              <a:t>Be careful with the language you choose to use.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Strong acids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Acids or Bases – compounds ionize (break apart) </a:t>
            </a:r>
            <a:r>
              <a:rPr lang="en-US" u="sng" dirty="0" smtClean="0"/>
              <a:t>completely</a:t>
            </a:r>
            <a:r>
              <a:rPr lang="en-US" dirty="0" smtClean="0"/>
              <a:t> in solution</a:t>
            </a:r>
          </a:p>
          <a:p>
            <a:pPr>
              <a:buFont typeface="Monotype Sorts"/>
              <a:buNone/>
            </a:pPr>
            <a:r>
              <a:rPr lang="en-US" dirty="0" smtClean="0"/>
              <a:t>	Example strong acid</a:t>
            </a:r>
          </a:p>
          <a:p>
            <a:pPr>
              <a:buFont typeface="Monotype Sorts"/>
              <a:buNone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rgbClr val="FFFF00"/>
                </a:solidFill>
              </a:rPr>
              <a:t>HX </a:t>
            </a:r>
            <a:r>
              <a:rPr lang="en-US" sz="40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sz="4000" dirty="0" smtClean="0">
                <a:solidFill>
                  <a:srgbClr val="FFFF00"/>
                </a:solidFill>
              </a:rPr>
              <a:t>H</a:t>
            </a:r>
            <a:r>
              <a:rPr lang="en-US" sz="4000" baseline="30000" dirty="0" smtClean="0">
                <a:solidFill>
                  <a:srgbClr val="FFFF00"/>
                </a:solidFill>
              </a:rPr>
              <a:t>+</a:t>
            </a:r>
            <a:r>
              <a:rPr lang="en-US" sz="4000" dirty="0" smtClean="0">
                <a:solidFill>
                  <a:srgbClr val="FFFF00"/>
                </a:solidFill>
              </a:rPr>
              <a:t> + X</a:t>
            </a:r>
            <a:r>
              <a:rPr lang="en-US" sz="4000" baseline="30000" dirty="0" smtClean="0">
                <a:solidFill>
                  <a:srgbClr val="FFFF00"/>
                </a:solidFill>
              </a:rPr>
              <a:t>-</a:t>
            </a:r>
          </a:p>
          <a:p>
            <a:pPr>
              <a:buFont typeface="Monotype Sorts"/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   ~ 1       ~ 99%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118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03350" y="549275"/>
          <a:ext cx="6021388" cy="619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icture" r:id="rId4" imgW="2458212" imgH="2534412" progId="Word.Picture.8">
                  <p:embed/>
                </p:oleObj>
              </mc:Choice>
              <mc:Fallback>
                <p:oleObj name="Picture" r:id="rId4" imgW="2458212" imgH="2534412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49275"/>
                        <a:ext cx="6021388" cy="619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en-GB" smtClean="0"/>
              <a:t>Examples of strong acids are:</a:t>
            </a:r>
          </a:p>
          <a:p>
            <a:endParaRPr lang="en-GB" smtClean="0"/>
          </a:p>
          <a:p>
            <a:r>
              <a:rPr lang="en-GB" smtClean="0">
                <a:solidFill>
                  <a:srgbClr val="FFFF00"/>
                </a:solidFill>
              </a:rPr>
              <a:t>HCl</a:t>
            </a:r>
          </a:p>
          <a:p>
            <a:r>
              <a:rPr lang="en-GB" smtClean="0">
                <a:solidFill>
                  <a:srgbClr val="FFFF00"/>
                </a:solidFill>
              </a:rPr>
              <a:t>H</a:t>
            </a:r>
            <a:r>
              <a:rPr lang="en-GB" baseline="-25000" smtClean="0">
                <a:solidFill>
                  <a:srgbClr val="FFFF00"/>
                </a:solidFill>
              </a:rPr>
              <a:t>2</a:t>
            </a:r>
            <a:r>
              <a:rPr lang="en-GB" smtClean="0">
                <a:solidFill>
                  <a:srgbClr val="FFFF00"/>
                </a:solidFill>
              </a:rPr>
              <a:t>SO</a:t>
            </a:r>
            <a:r>
              <a:rPr lang="en-GB" baseline="-25000" smtClean="0">
                <a:solidFill>
                  <a:srgbClr val="FFFF00"/>
                </a:solidFill>
              </a:rPr>
              <a:t>4</a:t>
            </a:r>
          </a:p>
          <a:p>
            <a:r>
              <a:rPr lang="en-GB" smtClean="0">
                <a:solidFill>
                  <a:srgbClr val="FFFF00"/>
                </a:solidFill>
              </a:rPr>
              <a:t>HNO</a:t>
            </a:r>
            <a:r>
              <a:rPr lang="en-GB" baseline="-25000" smtClean="0">
                <a:solidFill>
                  <a:srgbClr val="FFFF00"/>
                </a:solidFill>
              </a:rPr>
              <a:t>3</a:t>
            </a:r>
          </a:p>
          <a:p>
            <a:r>
              <a:rPr lang="en-GB" smtClean="0"/>
              <a:t>In general, strong acids contain hydrogen bonded to a more electronegative element (eg Cl, Br, I)</a:t>
            </a:r>
          </a:p>
          <a:p>
            <a:r>
              <a:rPr lang="en-GB" smtClean="0"/>
              <a:t>Or hydrogen bonded to a non-metal which is in turn bonded to oxygen (eg H</a:t>
            </a:r>
            <a:r>
              <a:rPr lang="en-GB" baseline="-25000" smtClean="0"/>
              <a:t>2</a:t>
            </a:r>
            <a:r>
              <a:rPr lang="en-GB" smtClean="0"/>
              <a:t>SO</a:t>
            </a:r>
            <a:r>
              <a:rPr lang="en-GB" baseline="-25000" smtClean="0"/>
              <a:t>4</a:t>
            </a:r>
            <a:r>
              <a:rPr lang="en-GB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en-GB" dirty="0" smtClean="0"/>
              <a:t>Some useful pointers:</a:t>
            </a:r>
          </a:p>
          <a:p>
            <a:endParaRPr lang="en-GB" dirty="0" smtClean="0"/>
          </a:p>
          <a:p>
            <a:r>
              <a:rPr lang="en-GB" dirty="0" smtClean="0"/>
              <a:t>For hydrogen halides, acid strength </a:t>
            </a:r>
            <a:r>
              <a:rPr lang="en-GB" dirty="0" smtClean="0"/>
              <a:t>increases down </a:t>
            </a:r>
            <a:r>
              <a:rPr lang="en-GB" dirty="0" smtClean="0"/>
              <a:t>the group</a:t>
            </a:r>
          </a:p>
          <a:p>
            <a:r>
              <a:rPr lang="en-GB" dirty="0" smtClean="0"/>
              <a:t>HI &gt; </a:t>
            </a:r>
            <a:r>
              <a:rPr lang="en-GB" dirty="0" err="1" smtClean="0"/>
              <a:t>HBr</a:t>
            </a:r>
            <a:r>
              <a:rPr lang="en-GB" dirty="0" smtClean="0"/>
              <a:t> &gt; </a:t>
            </a:r>
            <a:r>
              <a:rPr lang="en-GB" dirty="0" err="1" smtClean="0"/>
              <a:t>HCl</a:t>
            </a:r>
            <a:endParaRPr lang="en-GB" dirty="0" smtClean="0"/>
          </a:p>
          <a:p>
            <a:r>
              <a:rPr lang="en-GB" dirty="0" smtClean="0"/>
              <a:t>This is because bond strength </a:t>
            </a:r>
            <a:r>
              <a:rPr lang="en-GB" dirty="0" smtClean="0"/>
              <a:t>decreases down </a:t>
            </a:r>
            <a:r>
              <a:rPr lang="en-GB" dirty="0" smtClean="0"/>
              <a:t>the group</a:t>
            </a:r>
          </a:p>
          <a:p>
            <a:r>
              <a:rPr lang="en-GB" dirty="0" smtClean="0"/>
              <a:t>HF is a very weak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r>
              <a:rPr lang="en-GB" dirty="0" smtClean="0"/>
              <a:t>For the </a:t>
            </a:r>
            <a:r>
              <a:rPr lang="en-GB" dirty="0" err="1" smtClean="0">
                <a:solidFill>
                  <a:srgbClr val="FFFF00"/>
                </a:solidFill>
              </a:rPr>
              <a:t>oxyacids</a:t>
            </a:r>
            <a:endParaRPr lang="en-GB" dirty="0" smtClean="0">
              <a:solidFill>
                <a:srgbClr val="FFFF00"/>
              </a:solidFill>
            </a:endParaRPr>
          </a:p>
          <a:p>
            <a:r>
              <a:rPr lang="en-GB" dirty="0" smtClean="0"/>
              <a:t>Strength increases as the electronegativity of the non-metal increases</a:t>
            </a:r>
          </a:p>
          <a:p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r>
              <a:rPr lang="en-GB" dirty="0" smtClean="0"/>
              <a:t> &gt; H</a:t>
            </a:r>
            <a:r>
              <a:rPr lang="en-GB" baseline="-25000" dirty="0" smtClean="0"/>
              <a:t>3</a:t>
            </a:r>
            <a:r>
              <a:rPr lang="en-GB" dirty="0" smtClean="0"/>
              <a:t>PO</a:t>
            </a:r>
            <a:r>
              <a:rPr lang="en-GB" baseline="-25000" dirty="0" smtClean="0"/>
              <a:t>4</a:t>
            </a:r>
          </a:p>
          <a:p>
            <a:r>
              <a:rPr lang="en-GB" dirty="0" smtClean="0"/>
              <a:t>(S has a higher electronegativity than P)</a:t>
            </a:r>
          </a:p>
          <a:p>
            <a:endParaRPr lang="en-GB" dirty="0" smtClean="0"/>
          </a:p>
          <a:p>
            <a:r>
              <a:rPr lang="en-GB" dirty="0" smtClean="0"/>
              <a:t>Acid strength increases as number of </a:t>
            </a:r>
            <a:r>
              <a:rPr lang="en-GB" dirty="0" err="1" smtClean="0"/>
              <a:t>oxygens</a:t>
            </a:r>
            <a:r>
              <a:rPr lang="en-GB" dirty="0" smtClean="0"/>
              <a:t> increases</a:t>
            </a:r>
          </a:p>
          <a:p>
            <a:endParaRPr lang="en-GB" dirty="0" smtClean="0"/>
          </a:p>
          <a:p>
            <a:r>
              <a:rPr lang="en-GB" dirty="0" smtClean="0"/>
              <a:t>HNO</a:t>
            </a:r>
            <a:r>
              <a:rPr lang="en-GB" baseline="-25000" dirty="0" smtClean="0"/>
              <a:t>3</a:t>
            </a:r>
            <a:r>
              <a:rPr lang="en-GB" dirty="0" smtClean="0"/>
              <a:t> &gt; HNO</a:t>
            </a:r>
            <a:r>
              <a:rPr lang="en-GB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Weak Acids</a:t>
            </a:r>
            <a:endParaRPr lang="en-GB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Acids or Bases  - </a:t>
            </a:r>
            <a:r>
              <a:rPr lang="en-US" u="sng" dirty="0" smtClean="0"/>
              <a:t>partially</a:t>
            </a:r>
            <a:r>
              <a:rPr lang="en-US" dirty="0" smtClean="0"/>
              <a:t> ionize in solution.</a:t>
            </a:r>
          </a:p>
          <a:p>
            <a:pPr>
              <a:buFont typeface="Monotype Sorts"/>
              <a:buNone/>
            </a:pPr>
            <a:r>
              <a:rPr lang="en-US" dirty="0" smtClean="0"/>
              <a:t>	Example of weak acid</a:t>
            </a:r>
          </a:p>
          <a:p>
            <a:pPr>
              <a:buFont typeface="Monotype Sorts"/>
              <a:buNone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rgbClr val="FFFF00"/>
                </a:solidFill>
              </a:rPr>
              <a:t>HX    </a:t>
            </a:r>
            <a:r>
              <a:rPr lang="en-US" sz="4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Wingdings 3" pitchFamily="18" charset="2"/>
              </a:rPr>
              <a:t>⇌</a:t>
            </a:r>
            <a:r>
              <a:rPr lang="en-US" sz="4000" dirty="0" smtClean="0">
                <a:solidFill>
                  <a:srgbClr val="FFFF00"/>
                </a:solidFill>
              </a:rPr>
              <a:t>   H</a:t>
            </a:r>
            <a:r>
              <a:rPr lang="en-US" sz="4000" baseline="30000" dirty="0" smtClean="0">
                <a:solidFill>
                  <a:srgbClr val="FFFF00"/>
                </a:solidFill>
              </a:rPr>
              <a:t>+</a:t>
            </a:r>
            <a:r>
              <a:rPr lang="en-US" sz="4000" dirty="0" smtClean="0">
                <a:solidFill>
                  <a:srgbClr val="FFFF00"/>
                </a:solidFill>
              </a:rPr>
              <a:t> + X</a:t>
            </a:r>
            <a:r>
              <a:rPr lang="en-US" sz="4000" baseline="30000" dirty="0" smtClean="0">
                <a:solidFill>
                  <a:srgbClr val="FFFF00"/>
                </a:solidFill>
              </a:rPr>
              <a:t>-</a:t>
            </a:r>
          </a:p>
          <a:p>
            <a:pPr>
              <a:buFont typeface="Monotype Sorts"/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	~ 99%       ~ 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407</Words>
  <Application>Microsoft Office PowerPoint</Application>
  <PresentationFormat>On-screen Show (4:3)</PresentationFormat>
  <Paragraphs>67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Picture</vt:lpstr>
      <vt:lpstr>Strong and Weak Acids and Bases</vt:lpstr>
      <vt:lpstr>Warning!</vt:lpstr>
      <vt:lpstr>PowerPoint Presentation</vt:lpstr>
      <vt:lpstr>Strong acids</vt:lpstr>
      <vt:lpstr>PowerPoint Presentation</vt:lpstr>
      <vt:lpstr>PowerPoint Presentation</vt:lpstr>
      <vt:lpstr>PowerPoint Presentation</vt:lpstr>
      <vt:lpstr>PowerPoint Presentation</vt:lpstr>
      <vt:lpstr>Weak Acids</vt:lpstr>
      <vt:lpstr>PowerPoint Presentation</vt:lpstr>
      <vt:lpstr>PowerPoint Presentation</vt:lpstr>
      <vt:lpstr>How can I tell the difference between  a weak acid and a strong acid?</vt:lpstr>
      <vt:lpstr>(1) Check pH</vt:lpstr>
      <vt:lpstr>(2) Measure rate of reaction</vt:lpstr>
      <vt:lpstr>(3)  Measure conductivity</vt:lpstr>
    </vt:vector>
  </TitlesOfParts>
  <Company>Fundación Escolar Británico Salvadoreña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and Weak Acids and Bases</dc:title>
  <dc:creator>Andrew Hennigan</dc:creator>
  <cp:lastModifiedBy>Andrew Hennigan</cp:lastModifiedBy>
  <cp:revision>13</cp:revision>
  <dcterms:created xsi:type="dcterms:W3CDTF">2011-09-08T19:29:30Z</dcterms:created>
  <dcterms:modified xsi:type="dcterms:W3CDTF">2012-06-13T19:41:14Z</dcterms:modified>
</cp:coreProperties>
</file>