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BA02-8503-48F3-9214-E32ADCB9F5B0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C186-A9B9-4336-9CC4-E5335C3F5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0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BA02-8503-48F3-9214-E32ADCB9F5B0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C186-A9B9-4336-9CC4-E5335C3F5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90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BA02-8503-48F3-9214-E32ADCB9F5B0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C186-A9B9-4336-9CC4-E5335C3F5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61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BA02-8503-48F3-9214-E32ADCB9F5B0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C186-A9B9-4336-9CC4-E5335C3F5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76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BA02-8503-48F3-9214-E32ADCB9F5B0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C186-A9B9-4336-9CC4-E5335C3F5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37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BA02-8503-48F3-9214-E32ADCB9F5B0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C186-A9B9-4336-9CC4-E5335C3F5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8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BA02-8503-48F3-9214-E32ADCB9F5B0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C186-A9B9-4336-9CC4-E5335C3F5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70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BA02-8503-48F3-9214-E32ADCB9F5B0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C186-A9B9-4336-9CC4-E5335C3F5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70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BA02-8503-48F3-9214-E32ADCB9F5B0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C186-A9B9-4336-9CC4-E5335C3F5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76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BA02-8503-48F3-9214-E32ADCB9F5B0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C186-A9B9-4336-9CC4-E5335C3F5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3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BA02-8503-48F3-9214-E32ADCB9F5B0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C186-A9B9-4336-9CC4-E5335C3F5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0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5BA02-8503-48F3-9214-E32ADCB9F5B0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0C186-A9B9-4336-9CC4-E5335C3F5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276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86652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Metallic bonding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484783"/>
            <a:ext cx="496855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0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GB" dirty="0" smtClean="0"/>
              <a:t>An alloy is a mixture of two or more metals, or a mixture of metal with carbon.</a:t>
            </a:r>
          </a:p>
          <a:p>
            <a:endParaRPr lang="en-GB" dirty="0"/>
          </a:p>
          <a:p>
            <a:r>
              <a:rPr lang="en-GB" dirty="0" smtClean="0"/>
              <a:t>Alloys still show metallic properties, but are often less malleable and less ductile.</a:t>
            </a:r>
          </a:p>
          <a:p>
            <a:endParaRPr lang="en-GB" dirty="0"/>
          </a:p>
          <a:p>
            <a:r>
              <a:rPr lang="en-GB" dirty="0" smtClean="0"/>
              <a:t>This is because introducing a different sized atom into the lattice of positive ions, stops the layers sliding past each other.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10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78" y="1412776"/>
            <a:ext cx="7909170" cy="411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91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will study a number of alloys in more depth when we cover Chemistry in Industry and technology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GB" dirty="0" smtClean="0"/>
              <a:t>The third kind of bonding you are expected to know about is metallic bonding:</a:t>
            </a:r>
          </a:p>
          <a:p>
            <a:endParaRPr lang="en-GB" dirty="0" smtClean="0"/>
          </a:p>
          <a:p>
            <a:r>
              <a:rPr lang="en-GB" dirty="0"/>
              <a:t>4.4.1: Describe the metallic bond as the electrostatic attraction between a lattice of positive ions and delocalized ions. 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4.4.2</a:t>
            </a:r>
            <a:r>
              <a:rPr lang="en-GB" dirty="0"/>
              <a:t>: Explain the electrical conductivity and malleability of metals. </a:t>
            </a:r>
          </a:p>
        </p:txBody>
      </p:sp>
    </p:spTree>
    <p:extLst>
      <p:ext uri="{BB962C8B-B14F-4D97-AF65-F5344CB8AC3E}">
        <p14:creationId xmlns:p14="http://schemas.microsoft.com/office/powerpoint/2010/main" val="120710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en-GB" dirty="0" smtClean="0"/>
              <a:t>Metallic bonding happens between atoms which all have low </a:t>
            </a:r>
            <a:r>
              <a:rPr lang="en-GB" dirty="0" err="1" smtClean="0">
                <a:solidFill>
                  <a:srgbClr val="FFFF00"/>
                </a:solidFill>
              </a:rPr>
              <a:t>electronegativities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</a:p>
          <a:p>
            <a:endParaRPr lang="en-GB" dirty="0"/>
          </a:p>
          <a:p>
            <a:r>
              <a:rPr lang="en-GB" dirty="0" smtClean="0"/>
              <a:t>Not surprisingly, this means metal atoms!</a:t>
            </a:r>
          </a:p>
          <a:p>
            <a:endParaRPr lang="en-GB" dirty="0"/>
          </a:p>
          <a:p>
            <a:r>
              <a:rPr lang="en-GB" dirty="0" smtClean="0"/>
              <a:t>Atoms which have low </a:t>
            </a:r>
            <a:r>
              <a:rPr lang="en-GB" dirty="0" err="1" smtClean="0"/>
              <a:t>electronegativities</a:t>
            </a:r>
            <a:r>
              <a:rPr lang="en-GB" dirty="0" smtClean="0"/>
              <a:t> don’t attract electrons very strongly</a:t>
            </a:r>
          </a:p>
          <a:p>
            <a:r>
              <a:rPr lang="en-GB" dirty="0" smtClean="0"/>
              <a:t>So the valence electrons aren’t held tightly and are free to move around.</a:t>
            </a:r>
          </a:p>
          <a:p>
            <a:r>
              <a:rPr lang="en-GB" dirty="0" smtClean="0"/>
              <a:t>They are </a:t>
            </a:r>
            <a:r>
              <a:rPr lang="en-GB" dirty="0" smtClean="0">
                <a:solidFill>
                  <a:srgbClr val="FFFF00"/>
                </a:solidFill>
              </a:rPr>
              <a:t>delocalised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31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GB" dirty="0" smtClean="0"/>
              <a:t>This leaves positive metal ions surrounded by delocalised electrons.</a:t>
            </a:r>
          </a:p>
          <a:p>
            <a:r>
              <a:rPr lang="en-GB" dirty="0" smtClean="0"/>
              <a:t>Many books talk about a “sea of electrons” 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195513"/>
            <a:ext cx="4473847" cy="4473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00192" y="2663334"/>
            <a:ext cx="2749342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dirty="0" smtClean="0"/>
              <a:t>Valence electrons</a:t>
            </a:r>
            <a:endParaRPr lang="en-GB" sz="2800" dirty="0"/>
          </a:p>
        </p:txBody>
      </p:sp>
      <p:cxnSp>
        <p:nvCxnSpPr>
          <p:cNvPr id="6" name="Curved Connector 5"/>
          <p:cNvCxnSpPr>
            <a:stCxn id="4" idx="1"/>
          </p:cNvCxnSpPr>
          <p:nvPr/>
        </p:nvCxnSpPr>
        <p:spPr>
          <a:xfrm rot="10800000" flipV="1">
            <a:off x="4067944" y="2924944"/>
            <a:ext cx="2232248" cy="1368152"/>
          </a:xfrm>
          <a:prstGeom prst="curvedConnector3">
            <a:avLst/>
          </a:prstGeom>
          <a:ln w="5715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37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GB" dirty="0" smtClean="0"/>
              <a:t>It is the electrostatic force between the positive ions (</a:t>
            </a:r>
            <a:r>
              <a:rPr lang="en-GB" dirty="0" err="1" smtClean="0">
                <a:solidFill>
                  <a:srgbClr val="FFFF00"/>
                </a:solidFill>
              </a:rPr>
              <a:t>cations</a:t>
            </a:r>
            <a:r>
              <a:rPr lang="en-GB" dirty="0" smtClean="0"/>
              <a:t>) and the sea of electrons that holds the metal together.</a:t>
            </a:r>
          </a:p>
          <a:p>
            <a:endParaRPr lang="en-GB" dirty="0"/>
          </a:p>
          <a:p>
            <a:r>
              <a:rPr lang="en-GB" dirty="0" smtClean="0"/>
              <a:t>Because the electrons can move, layers of </a:t>
            </a:r>
            <a:r>
              <a:rPr lang="en-GB" dirty="0" err="1" smtClean="0"/>
              <a:t>cations</a:t>
            </a:r>
            <a:r>
              <a:rPr lang="en-GB" dirty="0" smtClean="0"/>
              <a:t> can slide past each other.</a:t>
            </a:r>
          </a:p>
          <a:p>
            <a:endParaRPr lang="en-GB" dirty="0"/>
          </a:p>
          <a:p>
            <a:r>
              <a:rPr lang="en-GB" dirty="0" smtClean="0"/>
              <a:t>This makes metals </a:t>
            </a:r>
            <a:r>
              <a:rPr lang="en-GB" dirty="0" smtClean="0">
                <a:solidFill>
                  <a:srgbClr val="FFFF00"/>
                </a:solidFill>
              </a:rPr>
              <a:t>malleable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FFFF00"/>
                </a:solidFill>
              </a:rPr>
              <a:t>ductile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8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GB" dirty="0" smtClean="0"/>
              <a:t>The movement of the electrons allows metals to conduct both electricity and heat.</a:t>
            </a:r>
          </a:p>
          <a:p>
            <a:endParaRPr lang="en-GB" dirty="0"/>
          </a:p>
          <a:p>
            <a:r>
              <a:rPr lang="en-GB" dirty="0" smtClean="0"/>
              <a:t>Additionally it is the way that the electrons interact with light that makes metals sparkly and silver!!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88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GB" dirty="0" smtClean="0"/>
              <a:t>Question</a:t>
            </a:r>
          </a:p>
          <a:p>
            <a:endParaRPr lang="en-GB" dirty="0"/>
          </a:p>
          <a:p>
            <a:r>
              <a:rPr lang="en-GB" dirty="0" smtClean="0"/>
              <a:t>Explain why group I metals have lower melting points than group II metals.</a:t>
            </a:r>
          </a:p>
          <a:p>
            <a:endParaRPr lang="en-GB" dirty="0"/>
          </a:p>
          <a:p>
            <a:r>
              <a:rPr lang="en-GB" dirty="0" smtClean="0"/>
              <a:t>We’ve already done this!!</a:t>
            </a:r>
          </a:p>
          <a:p>
            <a:endParaRPr lang="en-GB" dirty="0"/>
          </a:p>
          <a:p>
            <a:r>
              <a:rPr lang="en-GB" dirty="0" smtClean="0"/>
              <a:t>Group II metals have twice as many valence electrons, and the </a:t>
            </a:r>
            <a:r>
              <a:rPr lang="en-GB" dirty="0" err="1" smtClean="0"/>
              <a:t>cations</a:t>
            </a:r>
            <a:r>
              <a:rPr lang="en-GB" dirty="0" smtClean="0"/>
              <a:t> have twice the charge!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72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GB" dirty="0" smtClean="0"/>
              <a:t>OK, so remind me why the melting point decreases as we go down group I (or group II)</a:t>
            </a:r>
          </a:p>
          <a:p>
            <a:endParaRPr lang="en-GB" dirty="0"/>
          </a:p>
          <a:p>
            <a:r>
              <a:rPr lang="en-GB" dirty="0" smtClean="0"/>
              <a:t>The valence electrons that hold everything together are further from the positively charged nuclei.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82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Alloys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33513"/>
            <a:ext cx="5411099" cy="4875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97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333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Metallic bonding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Alloys</vt:lpstr>
      <vt:lpstr>PowerPoint Presentation</vt:lpstr>
      <vt:lpstr>PowerPoint Presentation</vt:lpstr>
      <vt:lpstr>PowerPoint Presentation</vt:lpstr>
    </vt:vector>
  </TitlesOfParts>
  <Company>Fundación Escolar Británico Salvadoreña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Metallic bonding</dc:title>
  <dc:creator>Andrew Hennigan</dc:creator>
  <cp:lastModifiedBy>Andrew Hennigan</cp:lastModifiedBy>
  <cp:revision>5</cp:revision>
  <dcterms:created xsi:type="dcterms:W3CDTF">2012-05-31T15:10:45Z</dcterms:created>
  <dcterms:modified xsi:type="dcterms:W3CDTF">2012-05-31T16:03:44Z</dcterms:modified>
</cp:coreProperties>
</file>