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74" r:id="rId14"/>
    <p:sldId id="289" r:id="rId15"/>
    <p:sldId id="268" r:id="rId16"/>
    <p:sldId id="269" r:id="rId17"/>
    <p:sldId id="270" r:id="rId18"/>
    <p:sldId id="271" r:id="rId19"/>
    <p:sldId id="272" r:id="rId20"/>
    <p:sldId id="273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7" r:id="rId33"/>
    <p:sldId id="28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CD630-3C6B-4A7A-B1C7-41D96C637495}" type="datetimeFigureOut">
              <a:rPr lang="en-GB" smtClean="0"/>
              <a:t>24/05/2012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8FC6-1466-453D-8F58-EEE3F0138F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87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CD630-3C6B-4A7A-B1C7-41D96C637495}" type="datetimeFigureOut">
              <a:rPr lang="en-GB" smtClean="0"/>
              <a:t>24/05/2012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8FC6-1466-453D-8F58-EEE3F0138F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985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CD630-3C6B-4A7A-B1C7-41D96C637495}" type="datetimeFigureOut">
              <a:rPr lang="en-GB" smtClean="0"/>
              <a:t>24/05/2012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8FC6-1466-453D-8F58-EEE3F0138F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4453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CD630-3C6B-4A7A-B1C7-41D96C637495}" type="datetimeFigureOut">
              <a:rPr lang="en-GB" smtClean="0"/>
              <a:t>24/05/2012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8FC6-1466-453D-8F58-EEE3F0138F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833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CD630-3C6B-4A7A-B1C7-41D96C637495}" type="datetimeFigureOut">
              <a:rPr lang="en-GB" smtClean="0"/>
              <a:t>24/05/2012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8FC6-1466-453D-8F58-EEE3F0138F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610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CD630-3C6B-4A7A-B1C7-41D96C637495}" type="datetimeFigureOut">
              <a:rPr lang="en-GB" smtClean="0"/>
              <a:t>24/05/2012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8FC6-1466-453D-8F58-EEE3F0138F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069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CD630-3C6B-4A7A-B1C7-41D96C637495}" type="datetimeFigureOut">
              <a:rPr lang="en-GB" smtClean="0"/>
              <a:t>24/05/2012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8FC6-1466-453D-8F58-EEE3F0138F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615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CD630-3C6B-4A7A-B1C7-41D96C637495}" type="datetimeFigureOut">
              <a:rPr lang="en-GB" smtClean="0"/>
              <a:t>24/05/2012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8FC6-1466-453D-8F58-EEE3F0138F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126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CD630-3C6B-4A7A-B1C7-41D96C637495}" type="datetimeFigureOut">
              <a:rPr lang="en-GB" smtClean="0"/>
              <a:t>24/05/2012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8FC6-1466-453D-8F58-EEE3F0138F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196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CD630-3C6B-4A7A-B1C7-41D96C637495}" type="datetimeFigureOut">
              <a:rPr lang="en-GB" smtClean="0"/>
              <a:t>24/05/2012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8FC6-1466-453D-8F58-EEE3F0138F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151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CD630-3C6B-4A7A-B1C7-41D96C637495}" type="datetimeFigureOut">
              <a:rPr lang="en-GB" smtClean="0"/>
              <a:t>24/05/2012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8FC6-1466-453D-8F58-EEE3F0138F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029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CD630-3C6B-4A7A-B1C7-41D96C637495}" type="datetimeFigureOut">
              <a:rPr lang="en-GB" smtClean="0"/>
              <a:t>24/05/2012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28FC6-1466-453D-8F58-EEE3F0138F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8954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7772400" cy="1470025"/>
          </a:xfrm>
        </p:spPr>
        <p:txBody>
          <a:bodyPr/>
          <a:lstStyle/>
          <a:p>
            <a:r>
              <a:rPr lang="en-GB" dirty="0" smtClean="0"/>
              <a:t>Bonding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84784"/>
            <a:ext cx="4896544" cy="534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823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en-GB" dirty="0" smtClean="0"/>
              <a:t>For s-block elements it is easy to predict the charge on an ion</a:t>
            </a:r>
          </a:p>
          <a:p>
            <a:r>
              <a:rPr lang="en-GB" dirty="0" smtClean="0"/>
              <a:t>They lose their valence electrons </a:t>
            </a:r>
          </a:p>
          <a:p>
            <a:r>
              <a:rPr lang="en-GB" dirty="0" smtClean="0"/>
              <a:t>They have one positive charge for each electron they lose.</a:t>
            </a:r>
            <a:endParaRPr lang="en-GB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835696" y="836712"/>
            <a:ext cx="144016" cy="34563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4427984" y="1844824"/>
            <a:ext cx="1152128" cy="36724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59572" y="4293096"/>
            <a:ext cx="2352247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800" b="1" dirty="0" smtClean="0"/>
              <a:t>Groups I and II</a:t>
            </a:r>
            <a:endParaRPr lang="en-GB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175800" y="5523131"/>
            <a:ext cx="4808624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800" b="1" dirty="0" smtClean="0"/>
              <a:t>The electrons in the outer shell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27508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For d-block elements it is harder to predict the charge of any ion formed, because they can form a variety of different positive ions.</a:t>
            </a:r>
          </a:p>
          <a:p>
            <a:r>
              <a:rPr lang="en-GB" dirty="0" smtClean="0"/>
              <a:t>For SL chemistry you only need to know a few of these ions.</a:t>
            </a:r>
          </a:p>
          <a:p>
            <a:endParaRPr lang="en-GB" dirty="0"/>
          </a:p>
          <a:p>
            <a:r>
              <a:rPr lang="en-GB" dirty="0" smtClean="0"/>
              <a:t>E.g. Fe</a:t>
            </a:r>
            <a:r>
              <a:rPr lang="en-GB" baseline="30000" dirty="0" smtClean="0"/>
              <a:t>2+  </a:t>
            </a:r>
            <a:r>
              <a:rPr lang="en-GB" dirty="0" smtClean="0"/>
              <a:t>is iron(II)</a:t>
            </a:r>
          </a:p>
          <a:p>
            <a:r>
              <a:rPr lang="en-GB" dirty="0" smtClean="0"/>
              <a:t>Fe</a:t>
            </a:r>
            <a:r>
              <a:rPr lang="en-GB" baseline="30000" dirty="0" smtClean="0"/>
              <a:t>3+  </a:t>
            </a:r>
            <a:r>
              <a:rPr lang="en-GB" dirty="0" smtClean="0"/>
              <a:t>is iron (III)</a:t>
            </a:r>
          </a:p>
          <a:p>
            <a:r>
              <a:rPr lang="en-GB" dirty="0" smtClean="0"/>
              <a:t>The number in brackets is called the “oxidation number” </a:t>
            </a:r>
          </a:p>
          <a:p>
            <a:r>
              <a:rPr lang="en-GB" dirty="0" smtClean="0"/>
              <a:t>You will learn more about these next year – but really all they do is tell you the charge on the ion!</a:t>
            </a:r>
            <a:endParaRPr lang="en-GB" dirty="0"/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1979712" y="764704"/>
            <a:ext cx="3240360" cy="20882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995936" y="2896652"/>
            <a:ext cx="2673489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800" dirty="0" smtClean="0"/>
              <a:t>Transition metals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09209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en-GB" dirty="0" smtClean="0"/>
              <a:t>Non – metals need to gain electrons to fill their outer shell and become isoelectronic with a noble gas.</a:t>
            </a:r>
          </a:p>
          <a:p>
            <a:r>
              <a:rPr lang="en-GB" dirty="0" smtClean="0"/>
              <a:t>Non-metals form negative ions.</a:t>
            </a:r>
          </a:p>
          <a:p>
            <a:r>
              <a:rPr lang="en-GB" dirty="0" smtClean="0"/>
              <a:t>They gain one negative charge for each electron they gain.</a:t>
            </a:r>
          </a:p>
          <a:p>
            <a:r>
              <a:rPr lang="en-GB" dirty="0" smtClean="0"/>
              <a:t>Negative ions are called </a:t>
            </a:r>
            <a:r>
              <a:rPr lang="en-GB" dirty="0" smtClean="0">
                <a:solidFill>
                  <a:srgbClr val="FFFF00"/>
                </a:solidFill>
              </a:rPr>
              <a:t>anions</a:t>
            </a:r>
            <a:endParaRPr lang="en-GB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33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Remember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en-GB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Negative ions are anions</a:t>
            </a:r>
          </a:p>
          <a:p>
            <a:endParaRPr lang="en-GB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>
              <a:buNone/>
            </a:pPr>
            <a:endParaRPr lang="en-GB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9552" y="4221088"/>
            <a:ext cx="72389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GB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Positive ions are </a:t>
            </a:r>
            <a:r>
              <a:rPr lang="en-GB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cations</a:t>
            </a:r>
            <a:endParaRPr lang="en-GB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663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 – </a:t>
            </a:r>
            <a:r>
              <a:rPr lang="en-GB" sz="5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Cations</a:t>
            </a:r>
            <a:r>
              <a:rPr lang="en-GB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Positive</a:t>
            </a:r>
            <a:endParaRPr lang="en-GB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46802"/>
            <a:ext cx="6504723" cy="4878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9242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r>
              <a:rPr lang="en-GB" dirty="0" smtClean="0"/>
              <a:t>Chlorine atom  </a:t>
            </a:r>
            <a:r>
              <a:rPr lang="en-GB" dirty="0" err="1" smtClean="0"/>
              <a:t>Cl</a:t>
            </a:r>
            <a:r>
              <a:rPr lang="en-GB" dirty="0" smtClean="0"/>
              <a:t> 2,8,7</a:t>
            </a:r>
          </a:p>
          <a:p>
            <a:r>
              <a:rPr lang="en-GB" dirty="0" smtClean="0"/>
              <a:t>Gains 1 electron to form</a:t>
            </a:r>
          </a:p>
          <a:p>
            <a:r>
              <a:rPr lang="en-GB" dirty="0" smtClean="0"/>
              <a:t>Chloride ion </a:t>
            </a:r>
            <a:r>
              <a:rPr lang="en-GB" dirty="0" err="1" smtClean="0"/>
              <a:t>Cl</a:t>
            </a:r>
            <a:r>
              <a:rPr lang="en-GB" dirty="0" smtClean="0"/>
              <a:t>- 2,8,8</a:t>
            </a:r>
          </a:p>
          <a:p>
            <a:r>
              <a:rPr lang="en-GB" dirty="0" smtClean="0"/>
              <a:t>Which is isoelectronic with argon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84984"/>
            <a:ext cx="6043592" cy="3122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62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r>
              <a:rPr lang="en-GB" dirty="0" smtClean="0"/>
              <a:t>In making simple ionic compounds, we can consider that electrons are transferred from the metal to the non-metal.</a:t>
            </a:r>
          </a:p>
          <a:p>
            <a:r>
              <a:rPr lang="en-GB" dirty="0" smtClean="0"/>
              <a:t>Ionic compounds should have no overall charge – the positive and negative charges should cancel out.</a:t>
            </a:r>
          </a:p>
          <a:p>
            <a:r>
              <a:rPr lang="en-GB" dirty="0" smtClean="0"/>
              <a:t>This is how we work out the formula of ionic compounds.</a:t>
            </a:r>
          </a:p>
          <a:p>
            <a:r>
              <a:rPr lang="en-GB" dirty="0" smtClean="0"/>
              <a:t>Note that in the formula, the </a:t>
            </a:r>
            <a:r>
              <a:rPr lang="en-GB" dirty="0" err="1" smtClean="0"/>
              <a:t>cation</a:t>
            </a:r>
            <a:r>
              <a:rPr lang="en-GB" dirty="0" smtClean="0"/>
              <a:t> is given first.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019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1741721"/>
            <a:ext cx="6642526" cy="4986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9592" y="620688"/>
            <a:ext cx="64985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800" dirty="0" smtClean="0"/>
              <a:t>Sodium atom needs to lose one electron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800" dirty="0" smtClean="0"/>
              <a:t>Chlorine atom needs to gain one electron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2643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770399"/>
            <a:ext cx="6912769" cy="4970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037" y="332656"/>
            <a:ext cx="911884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800" dirty="0" smtClean="0"/>
              <a:t>One electron is transferred from the sodium to the chlorine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800" dirty="0" smtClean="0"/>
              <a:t>Notice the charges on the two 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800" dirty="0" smtClean="0"/>
              <a:t>1+  and 1-  cancel each other out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68686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46332"/>
            <a:ext cx="6507567" cy="4679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476672"/>
            <a:ext cx="8388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A magnesium atom needs to lose 2 electrons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A chlorine atom can only gain one electron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So 2 chlorine atoms are needed to accept the electrons from one magnesium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34677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Topics for study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4.1  Ionic Bonding</a:t>
            </a:r>
          </a:p>
          <a:p>
            <a:r>
              <a:rPr lang="en-GB" dirty="0" smtClean="0"/>
              <a:t>4.2  Covalent Bonding</a:t>
            </a:r>
          </a:p>
          <a:p>
            <a:r>
              <a:rPr lang="en-GB" dirty="0" smtClean="0"/>
              <a:t>4.3  Intermolecular Forces</a:t>
            </a:r>
          </a:p>
          <a:p>
            <a:r>
              <a:rPr lang="en-GB" dirty="0" smtClean="0"/>
              <a:t>4.4	 Metallic Bonding</a:t>
            </a:r>
          </a:p>
          <a:p>
            <a:r>
              <a:rPr lang="en-GB" dirty="0" smtClean="0"/>
              <a:t>4.5 Physical Properties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574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48442"/>
            <a:ext cx="6102743" cy="4577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188640"/>
            <a:ext cx="838842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800" dirty="0" smtClean="0"/>
              <a:t>Notice the charges on the 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800" dirty="0" smtClean="0"/>
              <a:t>2 ions with 1-  are needed to cancel out 1 ion with a charge of 2+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800" dirty="0" smtClean="0"/>
              <a:t>The formula of magnesium chloride is MgCl</a:t>
            </a:r>
            <a:r>
              <a:rPr lang="en-GB" sz="2800" baseline="-25000" dirty="0" smtClean="0"/>
              <a:t>2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691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simple questions!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Without looking up what each element is (!), predict the formula of the compound formed from elements A and B: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888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7427763"/>
              </p:ext>
            </p:extLst>
          </p:nvPr>
        </p:nvGraphicFramePr>
        <p:xfrm>
          <a:off x="457200" y="260350"/>
          <a:ext cx="8229600" cy="36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Electron configuration of A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Electron configuration</a:t>
                      </a:r>
                      <a:r>
                        <a:rPr lang="en-GB" sz="2400" baseline="0" dirty="0" smtClean="0"/>
                        <a:t> of B</a:t>
                      </a:r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Formula of compound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2,1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2,8,7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2,6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2,8,8,2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2,8,1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2,8,6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2,8,3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2,7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2,5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2,8,2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011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6633185"/>
              </p:ext>
            </p:extLst>
          </p:nvPr>
        </p:nvGraphicFramePr>
        <p:xfrm>
          <a:off x="457200" y="260350"/>
          <a:ext cx="8229600" cy="36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Electron configuration of A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Electron configuration</a:t>
                      </a:r>
                      <a:r>
                        <a:rPr lang="en-GB" sz="2400" baseline="0" dirty="0" smtClean="0"/>
                        <a:t> of B</a:t>
                      </a:r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Formula of compound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2,1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2,8,7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AB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2,6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2,8,8,2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BA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2,8,1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2,8,6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A</a:t>
                      </a:r>
                      <a:r>
                        <a:rPr lang="en-GB" sz="2800" baseline="-25000" dirty="0" smtClean="0"/>
                        <a:t>2</a:t>
                      </a:r>
                      <a:r>
                        <a:rPr lang="en-GB" sz="2800" dirty="0" smtClean="0"/>
                        <a:t>B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2,8,3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2,7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AB</a:t>
                      </a:r>
                      <a:r>
                        <a:rPr lang="en-GB" sz="2800" baseline="-25000" dirty="0" smtClean="0"/>
                        <a:t>3</a:t>
                      </a:r>
                      <a:endParaRPr lang="en-GB" sz="2800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2,5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2,8,2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B</a:t>
                      </a:r>
                      <a:r>
                        <a:rPr lang="en-GB" sz="2800" baseline="-25000" dirty="0" smtClean="0"/>
                        <a:t>3</a:t>
                      </a:r>
                      <a:r>
                        <a:rPr lang="en-GB" sz="2800" dirty="0" smtClean="0"/>
                        <a:t>A</a:t>
                      </a:r>
                      <a:r>
                        <a:rPr lang="en-GB" sz="2800" baseline="-25000" dirty="0" smtClean="0"/>
                        <a:t>2</a:t>
                      </a:r>
                      <a:endParaRPr lang="en-GB" sz="2800" baseline="-25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739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en-GB" dirty="0" smtClean="0"/>
              <a:t>As well as ions containing a single element, there are a number of common ions that contain more than one element!</a:t>
            </a:r>
          </a:p>
          <a:p>
            <a:r>
              <a:rPr lang="en-GB" dirty="0" smtClean="0"/>
              <a:t>The other element is often (usually??) oxygen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E.g. </a:t>
            </a:r>
            <a:r>
              <a:rPr lang="en-GB" dirty="0" err="1" smtClean="0"/>
              <a:t>Sulfate</a:t>
            </a:r>
            <a:r>
              <a:rPr lang="en-GB" dirty="0" smtClean="0"/>
              <a:t> SO</a:t>
            </a:r>
            <a:r>
              <a:rPr lang="en-GB" baseline="-25000" dirty="0" smtClean="0"/>
              <a:t>4</a:t>
            </a:r>
            <a:r>
              <a:rPr lang="en-GB" baseline="30000" dirty="0" smtClean="0"/>
              <a:t>2-</a:t>
            </a:r>
          </a:p>
          <a:p>
            <a:endParaRPr lang="en-GB" baseline="30000" dirty="0"/>
          </a:p>
          <a:p>
            <a:r>
              <a:rPr lang="en-GB" dirty="0" smtClean="0"/>
              <a:t>Learn all these: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782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0648"/>
            <a:ext cx="8229600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547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86800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348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Give the formula of: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en-GB" dirty="0" smtClean="0"/>
              <a:t>Potassium Bromide</a:t>
            </a:r>
          </a:p>
          <a:p>
            <a:pPr marL="514350" indent="-514350">
              <a:buFont typeface="+mj-lt"/>
              <a:buAutoNum type="alphaLcParenR"/>
            </a:pPr>
            <a:r>
              <a:rPr lang="en-GB" dirty="0" smtClean="0"/>
              <a:t>Lead (II) Nitrate</a:t>
            </a:r>
          </a:p>
          <a:p>
            <a:pPr marL="514350" indent="-514350">
              <a:buFont typeface="+mj-lt"/>
              <a:buAutoNum type="alphaLcParenR"/>
            </a:pPr>
            <a:r>
              <a:rPr lang="en-GB" dirty="0" smtClean="0"/>
              <a:t>Sodium </a:t>
            </a:r>
            <a:r>
              <a:rPr lang="en-GB" dirty="0" err="1" smtClean="0"/>
              <a:t>Sulfate</a:t>
            </a:r>
            <a:endParaRPr lang="en-GB" dirty="0" smtClean="0"/>
          </a:p>
          <a:p>
            <a:pPr marL="514350" indent="-514350">
              <a:buFont typeface="+mj-lt"/>
              <a:buAutoNum type="alphaLcParenR"/>
            </a:pPr>
            <a:r>
              <a:rPr lang="en-GB" dirty="0" smtClean="0"/>
              <a:t>Ammonium Phosphate</a:t>
            </a:r>
          </a:p>
          <a:p>
            <a:pPr marL="514350" indent="-514350">
              <a:buFont typeface="+mj-lt"/>
              <a:buAutoNum type="alphaLcParenR"/>
            </a:pPr>
            <a:r>
              <a:rPr lang="en-GB" dirty="0" smtClean="0"/>
              <a:t>Chromium (III) </a:t>
            </a:r>
            <a:r>
              <a:rPr lang="en-GB" dirty="0" err="1" smtClean="0"/>
              <a:t>Sulfate</a:t>
            </a:r>
            <a:endParaRPr lang="en-GB" dirty="0" smtClean="0"/>
          </a:p>
          <a:p>
            <a:pPr marL="514350" indent="-514350">
              <a:buFont typeface="+mj-lt"/>
              <a:buAutoNum type="alphaLcParenR"/>
            </a:pPr>
            <a:r>
              <a:rPr lang="en-GB" dirty="0" smtClean="0"/>
              <a:t>Aluminium Hydride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268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Give the formula of: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en-GB" dirty="0" smtClean="0"/>
              <a:t>Potassium Bromide		</a:t>
            </a:r>
            <a:r>
              <a:rPr lang="en-GB" dirty="0" err="1" smtClean="0">
                <a:solidFill>
                  <a:srgbClr val="FFFF00"/>
                </a:solidFill>
              </a:rPr>
              <a:t>KBr</a:t>
            </a:r>
            <a:endParaRPr lang="en-GB" dirty="0" smtClean="0">
              <a:solidFill>
                <a:srgbClr val="FFFF00"/>
              </a:solidFill>
            </a:endParaRPr>
          </a:p>
          <a:p>
            <a:pPr marL="514350" indent="-514350">
              <a:buFont typeface="+mj-lt"/>
              <a:buAutoNum type="alphaLcParenR"/>
            </a:pPr>
            <a:r>
              <a:rPr lang="en-GB" dirty="0" smtClean="0"/>
              <a:t>Lead (II) Nitrate			</a:t>
            </a:r>
            <a:r>
              <a:rPr lang="en-GB" dirty="0" err="1" smtClean="0">
                <a:solidFill>
                  <a:srgbClr val="FFFF00"/>
                </a:solidFill>
              </a:rPr>
              <a:t>Pb</a:t>
            </a:r>
            <a:r>
              <a:rPr lang="en-GB" dirty="0" smtClean="0">
                <a:solidFill>
                  <a:srgbClr val="FFFF00"/>
                </a:solidFill>
              </a:rPr>
              <a:t>(NO</a:t>
            </a:r>
            <a:r>
              <a:rPr lang="en-GB" baseline="-25000" dirty="0" smtClean="0">
                <a:solidFill>
                  <a:srgbClr val="FFFF00"/>
                </a:solidFill>
              </a:rPr>
              <a:t>3</a:t>
            </a:r>
            <a:r>
              <a:rPr lang="en-GB" dirty="0" smtClean="0">
                <a:solidFill>
                  <a:srgbClr val="FFFF00"/>
                </a:solidFill>
              </a:rPr>
              <a:t>)</a:t>
            </a:r>
            <a:r>
              <a:rPr lang="en-GB" baseline="-25000" dirty="0" smtClean="0">
                <a:solidFill>
                  <a:srgbClr val="FFFF00"/>
                </a:solidFill>
              </a:rPr>
              <a:t>2</a:t>
            </a:r>
          </a:p>
          <a:p>
            <a:pPr marL="514350" indent="-514350">
              <a:buFont typeface="+mj-lt"/>
              <a:buAutoNum type="alphaLcParenR"/>
            </a:pPr>
            <a:r>
              <a:rPr lang="en-GB" dirty="0" smtClean="0"/>
              <a:t>Sodium </a:t>
            </a:r>
            <a:r>
              <a:rPr lang="en-GB" dirty="0" err="1" smtClean="0"/>
              <a:t>Sulfate</a:t>
            </a:r>
            <a:r>
              <a:rPr lang="en-GB" dirty="0" smtClean="0"/>
              <a:t>			</a:t>
            </a:r>
            <a:r>
              <a:rPr lang="en-GB" dirty="0" smtClean="0">
                <a:solidFill>
                  <a:srgbClr val="FFFF00"/>
                </a:solidFill>
              </a:rPr>
              <a:t>Na</a:t>
            </a:r>
            <a:r>
              <a:rPr lang="en-GB" baseline="-25000" dirty="0" smtClean="0">
                <a:solidFill>
                  <a:srgbClr val="FFFF00"/>
                </a:solidFill>
              </a:rPr>
              <a:t>2</a:t>
            </a:r>
            <a:r>
              <a:rPr lang="en-GB" dirty="0" smtClean="0">
                <a:solidFill>
                  <a:srgbClr val="FFFF00"/>
                </a:solidFill>
              </a:rPr>
              <a:t>SO</a:t>
            </a:r>
            <a:r>
              <a:rPr lang="en-GB" baseline="-25000" dirty="0" smtClean="0">
                <a:solidFill>
                  <a:srgbClr val="FFFF00"/>
                </a:solidFill>
              </a:rPr>
              <a:t>4</a:t>
            </a:r>
          </a:p>
          <a:p>
            <a:pPr marL="514350" indent="-514350">
              <a:buFont typeface="+mj-lt"/>
              <a:buAutoNum type="alphaLcParenR"/>
            </a:pPr>
            <a:r>
              <a:rPr lang="en-GB" dirty="0" smtClean="0"/>
              <a:t>Ammonium Phosphate		</a:t>
            </a:r>
            <a:r>
              <a:rPr lang="en-GB" dirty="0" smtClean="0">
                <a:solidFill>
                  <a:srgbClr val="FFFF00"/>
                </a:solidFill>
              </a:rPr>
              <a:t>(NH</a:t>
            </a:r>
            <a:r>
              <a:rPr lang="en-GB" baseline="-25000" dirty="0" smtClean="0">
                <a:solidFill>
                  <a:srgbClr val="FFFF00"/>
                </a:solidFill>
              </a:rPr>
              <a:t>4</a:t>
            </a:r>
            <a:r>
              <a:rPr lang="en-GB" dirty="0" smtClean="0">
                <a:solidFill>
                  <a:srgbClr val="FFFF00"/>
                </a:solidFill>
              </a:rPr>
              <a:t>)</a:t>
            </a:r>
            <a:r>
              <a:rPr lang="en-GB" baseline="-25000" dirty="0" smtClean="0">
                <a:solidFill>
                  <a:srgbClr val="FFFF00"/>
                </a:solidFill>
              </a:rPr>
              <a:t>3</a:t>
            </a:r>
            <a:r>
              <a:rPr lang="en-GB" dirty="0" smtClean="0">
                <a:solidFill>
                  <a:srgbClr val="FFFF00"/>
                </a:solidFill>
              </a:rPr>
              <a:t>PO</a:t>
            </a:r>
            <a:r>
              <a:rPr lang="en-GB" baseline="-25000" dirty="0" smtClean="0">
                <a:solidFill>
                  <a:srgbClr val="FFFF00"/>
                </a:solidFill>
              </a:rPr>
              <a:t>4</a:t>
            </a:r>
          </a:p>
          <a:p>
            <a:pPr marL="514350" indent="-514350">
              <a:buFont typeface="+mj-lt"/>
              <a:buAutoNum type="alphaLcParenR"/>
            </a:pPr>
            <a:r>
              <a:rPr lang="en-GB" dirty="0" smtClean="0"/>
              <a:t>Chromium (III) </a:t>
            </a:r>
            <a:r>
              <a:rPr lang="en-GB" dirty="0" err="1" smtClean="0"/>
              <a:t>Sulfate</a:t>
            </a:r>
            <a:r>
              <a:rPr lang="en-GB" dirty="0" smtClean="0"/>
              <a:t>		</a:t>
            </a:r>
            <a:r>
              <a:rPr lang="en-GB" dirty="0" smtClean="0">
                <a:solidFill>
                  <a:srgbClr val="FFFF00"/>
                </a:solidFill>
              </a:rPr>
              <a:t>Cr</a:t>
            </a:r>
            <a:r>
              <a:rPr lang="en-GB" baseline="-25000" dirty="0" smtClean="0">
                <a:solidFill>
                  <a:srgbClr val="FFFF00"/>
                </a:solidFill>
              </a:rPr>
              <a:t>2</a:t>
            </a:r>
            <a:r>
              <a:rPr lang="en-GB" dirty="0" smtClean="0">
                <a:solidFill>
                  <a:srgbClr val="FFFF00"/>
                </a:solidFill>
              </a:rPr>
              <a:t>(SO</a:t>
            </a:r>
            <a:r>
              <a:rPr lang="en-GB" baseline="-25000" dirty="0" smtClean="0">
                <a:solidFill>
                  <a:srgbClr val="FFFF00"/>
                </a:solidFill>
              </a:rPr>
              <a:t>4</a:t>
            </a:r>
            <a:r>
              <a:rPr lang="en-GB" dirty="0" smtClean="0">
                <a:solidFill>
                  <a:srgbClr val="FFFF00"/>
                </a:solidFill>
              </a:rPr>
              <a:t>)</a:t>
            </a:r>
            <a:r>
              <a:rPr lang="en-GB" baseline="-25000" dirty="0" smtClean="0">
                <a:solidFill>
                  <a:srgbClr val="FFFF00"/>
                </a:solidFill>
              </a:rPr>
              <a:t>3</a:t>
            </a:r>
          </a:p>
          <a:p>
            <a:pPr marL="514350" indent="-514350">
              <a:buFont typeface="+mj-lt"/>
              <a:buAutoNum type="alphaLcParenR"/>
            </a:pPr>
            <a:r>
              <a:rPr lang="en-GB" dirty="0" smtClean="0"/>
              <a:t>Aluminium Hydride		</a:t>
            </a:r>
            <a:r>
              <a:rPr lang="en-GB" dirty="0" smtClean="0">
                <a:solidFill>
                  <a:srgbClr val="FFFF00"/>
                </a:solidFill>
              </a:rPr>
              <a:t>AlH</a:t>
            </a:r>
            <a:r>
              <a:rPr lang="en-GB" baseline="-25000" dirty="0" smtClean="0">
                <a:solidFill>
                  <a:srgbClr val="FFFF00"/>
                </a:solidFill>
              </a:rPr>
              <a:t>3</a:t>
            </a:r>
            <a:endParaRPr lang="en-GB" baseline="-25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9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Ionic lattice structure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Ionic compounds are held together by the electrostatic attraction between the oppositely charged ions.</a:t>
            </a:r>
          </a:p>
          <a:p>
            <a:r>
              <a:rPr lang="en-GB" dirty="0" smtClean="0"/>
              <a:t>These forces act in all directions, so the compound </a:t>
            </a:r>
            <a:r>
              <a:rPr lang="en-GB" smtClean="0"/>
              <a:t>exists as a 3-dimensional lattice </a:t>
            </a:r>
            <a:r>
              <a:rPr lang="en-GB" dirty="0" smtClean="0"/>
              <a:t>structure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2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en-GB" dirty="0" smtClean="0"/>
              <a:t>It will help you a lot if you read through your notes from IGCSE.</a:t>
            </a:r>
          </a:p>
          <a:p>
            <a:r>
              <a:rPr lang="en-GB" dirty="0" smtClean="0"/>
              <a:t>There seems like a lot in this topic, but you know most of it already.</a:t>
            </a:r>
          </a:p>
          <a:p>
            <a:r>
              <a:rPr lang="en-GB" dirty="0" smtClean="0"/>
              <a:t>Honestly!</a:t>
            </a:r>
          </a:p>
        </p:txBody>
      </p:sp>
    </p:spTree>
    <p:extLst>
      <p:ext uri="{BB962C8B-B14F-4D97-AF65-F5344CB8AC3E}">
        <p14:creationId xmlns:p14="http://schemas.microsoft.com/office/powerpoint/2010/main" val="78357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r>
              <a:rPr lang="en-GB" dirty="0" smtClean="0"/>
              <a:t>One layer of the lattice</a:t>
            </a:r>
          </a:p>
          <a:p>
            <a:r>
              <a:rPr lang="en-GB" dirty="0" smtClean="0"/>
              <a:t>+</a:t>
            </a:r>
            <a:r>
              <a:rPr lang="en-GB" dirty="0" err="1" smtClean="0"/>
              <a:t>ve</a:t>
            </a:r>
            <a:r>
              <a:rPr lang="en-GB" dirty="0" smtClean="0"/>
              <a:t> ions are surrounded by –</a:t>
            </a:r>
            <a:r>
              <a:rPr lang="en-GB" dirty="0" err="1" smtClean="0"/>
              <a:t>ve</a:t>
            </a:r>
            <a:r>
              <a:rPr lang="en-GB" dirty="0" smtClean="0"/>
              <a:t> ions and vice versa!</a:t>
            </a:r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608" y="1988839"/>
            <a:ext cx="5655695" cy="4730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207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32648"/>
          </a:xfrm>
        </p:spPr>
        <p:txBody>
          <a:bodyPr/>
          <a:lstStyle/>
          <a:p>
            <a:r>
              <a:rPr lang="en-GB" dirty="0" smtClean="0"/>
              <a:t>The lattice builds up in 3 dimensions</a:t>
            </a:r>
          </a:p>
          <a:p>
            <a:r>
              <a:rPr lang="en-GB" dirty="0" smtClean="0"/>
              <a:t>This is how crystals form</a:t>
            </a:r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9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57350"/>
            <a:ext cx="5590287" cy="465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180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6" name="Text Box 1032"/>
          <p:cNvSpPr txBox="1">
            <a:spLocks noChangeArrowheads="1"/>
          </p:cNvSpPr>
          <p:nvPr/>
        </p:nvSpPr>
        <p:spPr bwMode="auto">
          <a:xfrm>
            <a:off x="301625" y="314325"/>
            <a:ext cx="8637588" cy="616066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2800" b="1" i="0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Physical properties of ionic compounds</a:t>
            </a:r>
          </a:p>
          <a:p>
            <a:pPr>
              <a:spcAft>
                <a:spcPts val="200"/>
              </a:spcAft>
            </a:pPr>
            <a:endParaRPr lang="en-GB" sz="1400" i="0" dirty="0">
              <a:latin typeface="Arial" pitchFamily="34" charset="0"/>
            </a:endParaRPr>
          </a:p>
          <a:p>
            <a:pPr>
              <a:spcAft>
                <a:spcPts val="200"/>
              </a:spcAft>
            </a:pPr>
            <a:r>
              <a:rPr lang="en-GB" sz="1800" b="1" i="0" dirty="0">
                <a:solidFill>
                  <a:srgbClr val="CC0000"/>
                </a:solidFill>
                <a:latin typeface="Arial" pitchFamily="34" charset="0"/>
              </a:rPr>
              <a:t>Melting point</a:t>
            </a:r>
            <a:endParaRPr lang="en-GB" sz="1800" b="1" i="0" dirty="0">
              <a:latin typeface="Arial" pitchFamily="34" charset="0"/>
            </a:endParaRPr>
          </a:p>
          <a:p>
            <a:pPr>
              <a:spcAft>
                <a:spcPts val="200"/>
              </a:spcAft>
            </a:pPr>
            <a:r>
              <a:rPr lang="en-GB" sz="1800" b="1" i="0" dirty="0" smtClean="0">
                <a:solidFill>
                  <a:srgbClr val="000066"/>
                </a:solidFill>
                <a:latin typeface="Arial" pitchFamily="34" charset="0"/>
              </a:rPr>
              <a:t>high</a:t>
            </a:r>
            <a:r>
              <a:rPr lang="en-GB" sz="1800" b="1" i="0" dirty="0">
                <a:latin typeface="Arial" pitchFamily="34" charset="0"/>
              </a:rPr>
              <a:t>	</a:t>
            </a:r>
            <a:r>
              <a:rPr lang="en-GB" sz="1800" b="1" i="0" dirty="0" smtClean="0">
                <a:latin typeface="Arial" pitchFamily="34" charset="0"/>
              </a:rPr>
              <a:t>               A </a:t>
            </a:r>
            <a:r>
              <a:rPr lang="en-GB" sz="1800" b="1" i="0" dirty="0">
                <a:latin typeface="Arial" pitchFamily="34" charset="0"/>
              </a:rPr>
              <a:t>large amount of energy must be put in to overcome the</a:t>
            </a:r>
          </a:p>
          <a:p>
            <a:pPr>
              <a:spcAft>
                <a:spcPts val="200"/>
              </a:spcAft>
            </a:pPr>
            <a:r>
              <a:rPr lang="en-GB" sz="1800" b="1" i="0" dirty="0">
                <a:latin typeface="Arial" pitchFamily="34" charset="0"/>
              </a:rPr>
              <a:t>		strong electrostatic attractions and separate the ions.</a:t>
            </a:r>
          </a:p>
          <a:p>
            <a:pPr>
              <a:spcAft>
                <a:spcPts val="200"/>
              </a:spcAft>
            </a:pPr>
            <a:endParaRPr lang="en-GB" sz="1800" b="1" i="0" dirty="0">
              <a:latin typeface="Arial" pitchFamily="34" charset="0"/>
            </a:endParaRPr>
          </a:p>
          <a:p>
            <a:pPr>
              <a:spcAft>
                <a:spcPts val="200"/>
              </a:spcAft>
            </a:pPr>
            <a:r>
              <a:rPr lang="en-GB" sz="1800" b="1" i="0" dirty="0">
                <a:solidFill>
                  <a:srgbClr val="CC0000"/>
                </a:solidFill>
                <a:latin typeface="Arial" pitchFamily="34" charset="0"/>
              </a:rPr>
              <a:t>Strength</a:t>
            </a:r>
            <a:endParaRPr lang="en-GB" sz="1800" b="1" i="0" dirty="0">
              <a:latin typeface="Arial" pitchFamily="34" charset="0"/>
            </a:endParaRPr>
          </a:p>
          <a:p>
            <a:pPr>
              <a:spcAft>
                <a:spcPts val="200"/>
              </a:spcAft>
            </a:pPr>
            <a:r>
              <a:rPr lang="en-GB" sz="1800" b="1" i="0" dirty="0">
                <a:solidFill>
                  <a:srgbClr val="000066"/>
                </a:solidFill>
                <a:latin typeface="Arial" pitchFamily="34" charset="0"/>
              </a:rPr>
              <a:t>Very brittle</a:t>
            </a:r>
            <a:r>
              <a:rPr lang="en-GB" sz="1800" b="1" i="0" dirty="0">
                <a:latin typeface="Arial" pitchFamily="34" charset="0"/>
              </a:rPr>
              <a:t>	Any dislocation leads to the layers moving and similar</a:t>
            </a:r>
          </a:p>
          <a:p>
            <a:pPr>
              <a:spcAft>
                <a:spcPts val="200"/>
              </a:spcAft>
            </a:pPr>
            <a:r>
              <a:rPr lang="en-GB" sz="1800" b="1" i="0" dirty="0">
                <a:latin typeface="Arial" pitchFamily="34" charset="0"/>
              </a:rPr>
              <a:t>		ions being adjacent.  The repulsion splits the crystal.</a:t>
            </a:r>
          </a:p>
          <a:p>
            <a:pPr>
              <a:spcAft>
                <a:spcPts val="200"/>
              </a:spcAft>
            </a:pPr>
            <a:endParaRPr lang="en-GB" sz="1800" b="1" i="0" dirty="0">
              <a:latin typeface="Arial" pitchFamily="34" charset="0"/>
            </a:endParaRPr>
          </a:p>
          <a:p>
            <a:pPr>
              <a:spcAft>
                <a:spcPts val="200"/>
              </a:spcAft>
            </a:pPr>
            <a:r>
              <a:rPr lang="en-GB" sz="1800" b="1" i="0" dirty="0">
                <a:solidFill>
                  <a:srgbClr val="CC0000"/>
                </a:solidFill>
                <a:latin typeface="Arial" pitchFamily="34" charset="0"/>
              </a:rPr>
              <a:t>Electrical</a:t>
            </a:r>
            <a:r>
              <a:rPr lang="en-GB" sz="1800" b="1" i="0" dirty="0">
                <a:latin typeface="Arial" pitchFamily="34" charset="0"/>
              </a:rPr>
              <a:t>	don’t conduct when solid - ions held strongly in the lattice</a:t>
            </a:r>
          </a:p>
          <a:p>
            <a:pPr>
              <a:spcAft>
                <a:spcPts val="200"/>
              </a:spcAft>
            </a:pPr>
            <a:r>
              <a:rPr lang="en-GB" sz="1800" b="1" i="0" dirty="0">
                <a:latin typeface="Arial" pitchFamily="34" charset="0"/>
              </a:rPr>
              <a:t>		conduct when molten or in aqueous solution - the ions</a:t>
            </a:r>
          </a:p>
          <a:p>
            <a:pPr>
              <a:spcAft>
                <a:spcPts val="200"/>
              </a:spcAft>
            </a:pPr>
            <a:r>
              <a:rPr lang="en-GB" sz="1800" b="1" i="0" dirty="0">
                <a:latin typeface="Arial" pitchFamily="34" charset="0"/>
              </a:rPr>
              <a:t>		become mobile and conduction takes place.</a:t>
            </a:r>
          </a:p>
          <a:p>
            <a:pPr>
              <a:spcAft>
                <a:spcPts val="200"/>
              </a:spcAft>
            </a:pPr>
            <a:endParaRPr lang="en-GB" sz="1800" b="1" i="0" dirty="0">
              <a:latin typeface="Arial" pitchFamily="34" charset="0"/>
            </a:endParaRPr>
          </a:p>
          <a:p>
            <a:pPr>
              <a:spcAft>
                <a:spcPts val="200"/>
              </a:spcAft>
            </a:pPr>
            <a:r>
              <a:rPr lang="en-GB" sz="1800" b="1" i="0" dirty="0">
                <a:solidFill>
                  <a:srgbClr val="CC0000"/>
                </a:solidFill>
                <a:latin typeface="Arial" pitchFamily="34" charset="0"/>
              </a:rPr>
              <a:t>Solubility</a:t>
            </a:r>
            <a:r>
              <a:rPr lang="en-GB" sz="1800" b="1" i="0" dirty="0">
                <a:latin typeface="Arial" pitchFamily="34" charset="0"/>
              </a:rPr>
              <a:t>	Insoluble in non-polar solvents but soluble in water</a:t>
            </a:r>
          </a:p>
          <a:p>
            <a:pPr>
              <a:spcAft>
                <a:spcPts val="200"/>
              </a:spcAft>
            </a:pPr>
            <a:r>
              <a:rPr lang="en-GB" sz="1800" b="1" i="0" dirty="0">
                <a:latin typeface="Arial" pitchFamily="34" charset="0"/>
              </a:rPr>
              <a:t>		Water is a polar solvent and stabilises the separated ions.</a:t>
            </a:r>
          </a:p>
          <a:p>
            <a:pPr>
              <a:spcAft>
                <a:spcPts val="200"/>
              </a:spcAft>
            </a:pPr>
            <a:endParaRPr lang="en-GB" sz="1800" b="1" i="0" dirty="0">
              <a:latin typeface="Arial" pitchFamily="34" charset="0"/>
            </a:endParaRPr>
          </a:p>
          <a:p>
            <a:pPr>
              <a:spcAft>
                <a:spcPts val="200"/>
              </a:spcAft>
            </a:pPr>
            <a:r>
              <a:rPr lang="en-GB" sz="1800" b="1" i="0" dirty="0">
                <a:solidFill>
                  <a:srgbClr val="000066"/>
                </a:solidFill>
                <a:latin typeface="Arial" pitchFamily="34" charset="0"/>
              </a:rPr>
              <a:t>Much energy is needed to overcome the electrostatic attraction and separate the </a:t>
            </a:r>
            <a:r>
              <a:rPr lang="en-GB" sz="1800" b="1" i="0" dirty="0" smtClean="0">
                <a:solidFill>
                  <a:srgbClr val="000066"/>
                </a:solidFill>
                <a:latin typeface="Arial" pitchFamily="34" charset="0"/>
              </a:rPr>
              <a:t>ions. </a:t>
            </a:r>
            <a:r>
              <a:rPr lang="en-GB" b="1" dirty="0" smtClean="0">
                <a:solidFill>
                  <a:srgbClr val="000066"/>
                </a:solidFill>
                <a:latin typeface="Arial" pitchFamily="34" charset="0"/>
              </a:rPr>
              <a:t>S</a:t>
            </a:r>
            <a:r>
              <a:rPr lang="en-GB" sz="1800" b="1" i="0" dirty="0" smtClean="0">
                <a:solidFill>
                  <a:srgbClr val="000066"/>
                </a:solidFill>
                <a:latin typeface="Arial" pitchFamily="34" charset="0"/>
              </a:rPr>
              <a:t>tability </a:t>
            </a:r>
            <a:r>
              <a:rPr lang="en-GB" sz="1800" b="1" i="0" dirty="0">
                <a:solidFill>
                  <a:srgbClr val="000066"/>
                </a:solidFill>
                <a:latin typeface="Arial" pitchFamily="34" charset="0"/>
              </a:rPr>
              <a:t>attained by being surrounded by polar water molecules compensates for this</a:t>
            </a:r>
          </a:p>
        </p:txBody>
      </p:sp>
    </p:spTree>
    <p:extLst>
      <p:ext uri="{BB962C8B-B14F-4D97-AF65-F5344CB8AC3E}">
        <p14:creationId xmlns:p14="http://schemas.microsoft.com/office/powerpoint/2010/main" val="32391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959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48072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Q. Describe in detail the common reactions of group VIII elements.</a:t>
            </a:r>
          </a:p>
          <a:p>
            <a:endParaRPr lang="en-GB" dirty="0"/>
          </a:p>
          <a:p>
            <a:r>
              <a:rPr lang="en-GB" dirty="0" smtClean="0"/>
              <a:t>There aren’t any!</a:t>
            </a:r>
          </a:p>
          <a:p>
            <a:pPr>
              <a:spcAft>
                <a:spcPts val="200"/>
              </a:spcAft>
              <a:buFontTx/>
              <a:buChar char="•"/>
            </a:pPr>
            <a:r>
              <a:rPr lang="en-GB" sz="2800" dirty="0" smtClean="0">
                <a:latin typeface="Arial" pitchFamily="34" charset="0"/>
              </a:rPr>
              <a:t>T</a:t>
            </a:r>
            <a:r>
              <a:rPr lang="en-GB" sz="2800" i="0" dirty="0" smtClean="0">
                <a:latin typeface="Arial" pitchFamily="34" charset="0"/>
              </a:rPr>
              <a:t>he noble gases (He, Ne, </a:t>
            </a:r>
            <a:r>
              <a:rPr lang="en-GB" sz="2800" i="0" dirty="0" err="1" smtClean="0">
                <a:latin typeface="Arial" pitchFamily="34" charset="0"/>
              </a:rPr>
              <a:t>Ar</a:t>
            </a:r>
            <a:r>
              <a:rPr lang="en-GB" sz="2800" i="0" dirty="0" smtClean="0">
                <a:latin typeface="Arial" pitchFamily="34" charset="0"/>
              </a:rPr>
              <a:t>, Kr, </a:t>
            </a:r>
            <a:r>
              <a:rPr lang="en-GB" sz="2800" i="0" dirty="0" err="1" smtClean="0">
                <a:latin typeface="Arial" pitchFamily="34" charset="0"/>
              </a:rPr>
              <a:t>Xe</a:t>
            </a:r>
            <a:r>
              <a:rPr lang="en-GB" sz="2800" i="0" dirty="0" smtClean="0">
                <a:latin typeface="Arial" pitchFamily="34" charset="0"/>
              </a:rPr>
              <a:t> and </a:t>
            </a:r>
            <a:r>
              <a:rPr lang="en-GB" sz="2800" i="0" dirty="0" err="1" smtClean="0">
                <a:latin typeface="Arial" pitchFamily="34" charset="0"/>
              </a:rPr>
              <a:t>Rn</a:t>
            </a:r>
            <a:r>
              <a:rPr lang="en-GB" sz="2800" i="0" dirty="0" smtClean="0">
                <a:latin typeface="Arial" pitchFamily="34" charset="0"/>
              </a:rPr>
              <a:t>) are in Group VIII </a:t>
            </a:r>
          </a:p>
          <a:p>
            <a:pPr>
              <a:spcAft>
                <a:spcPts val="200"/>
              </a:spcAft>
              <a:buFontTx/>
              <a:buChar char="•"/>
            </a:pPr>
            <a:r>
              <a:rPr lang="en-GB" sz="2800" i="0" dirty="0" smtClean="0">
                <a:latin typeface="Arial" pitchFamily="34" charset="0"/>
              </a:rPr>
              <a:t>They are all unreactive.</a:t>
            </a:r>
          </a:p>
          <a:p>
            <a:pPr>
              <a:spcAft>
                <a:spcPts val="200"/>
              </a:spcAft>
              <a:buFontTx/>
              <a:buChar char="•"/>
            </a:pPr>
            <a:r>
              <a:rPr lang="en-GB" sz="2800" i="0" dirty="0" smtClean="0">
                <a:latin typeface="Arial" pitchFamily="34" charset="0"/>
              </a:rPr>
              <a:t>Their electronic structure appears to make them stable</a:t>
            </a:r>
          </a:p>
          <a:p>
            <a:pPr>
              <a:spcAft>
                <a:spcPts val="200"/>
              </a:spcAft>
              <a:buFontTx/>
              <a:buChar char="•"/>
            </a:pPr>
            <a:r>
              <a:rPr lang="en-GB" sz="2800" i="0" dirty="0" smtClean="0">
                <a:latin typeface="Arial" pitchFamily="34" charset="0"/>
              </a:rPr>
              <a:t>They have a full ‘outer shell’ of electrons</a:t>
            </a:r>
          </a:p>
          <a:p>
            <a:pPr>
              <a:spcAft>
                <a:spcPts val="200"/>
              </a:spcAft>
              <a:buFontTx/>
              <a:buChar char="•"/>
            </a:pPr>
            <a:r>
              <a:rPr lang="en-GB" sz="2800" i="0" dirty="0" smtClean="0">
                <a:latin typeface="Arial" pitchFamily="34" charset="0"/>
              </a:rPr>
              <a:t>Atoms without the electronic structure of a noble gas try to get one</a:t>
            </a:r>
          </a:p>
          <a:p>
            <a:pPr>
              <a:spcAft>
                <a:spcPts val="200"/>
              </a:spcAft>
            </a:pPr>
            <a:r>
              <a:rPr lang="en-GB" sz="2800" i="0" dirty="0" smtClean="0">
                <a:latin typeface="Arial" pitchFamily="34" charset="0"/>
              </a:rPr>
              <a:t>Various ways are available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982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Ionic Bonding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   </a:t>
            </a:r>
            <a:r>
              <a:rPr lang="en-US" dirty="0" smtClean="0">
                <a:solidFill>
                  <a:srgbClr val="FFFF00"/>
                </a:solidFill>
              </a:rPr>
              <a:t>4.1.1</a:t>
            </a:r>
            <a:r>
              <a:rPr lang="en-US" dirty="0"/>
              <a:t>: Describe the ionic bond as the electrostatic attraction between oppositely </a:t>
            </a:r>
            <a:r>
              <a:rPr lang="en-US" dirty="0" smtClean="0"/>
              <a:t>charged </a:t>
            </a:r>
            <a:r>
              <a:rPr lang="en-US" dirty="0"/>
              <a:t>ions. </a:t>
            </a:r>
            <a:endParaRPr lang="en-GB" dirty="0"/>
          </a:p>
          <a:p>
            <a:r>
              <a:rPr lang="en-US" dirty="0"/>
              <a:t>  </a:t>
            </a:r>
            <a:r>
              <a:rPr lang="en-US" dirty="0" smtClean="0">
                <a:solidFill>
                  <a:srgbClr val="FFFF00"/>
                </a:solidFill>
              </a:rPr>
              <a:t>4.1.2</a:t>
            </a:r>
            <a:r>
              <a:rPr lang="en-US" dirty="0"/>
              <a:t>: Describe how ions can be formed as a result of </a:t>
            </a:r>
            <a:r>
              <a:rPr lang="en-US" dirty="0" smtClean="0"/>
              <a:t>electronic </a:t>
            </a:r>
            <a:r>
              <a:rPr lang="en-US" dirty="0"/>
              <a:t>transfer. 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>
                <a:solidFill>
                  <a:srgbClr val="FFFF00"/>
                </a:solidFill>
              </a:rPr>
              <a:t>4.1.3</a:t>
            </a:r>
            <a:r>
              <a:rPr lang="en-US" dirty="0"/>
              <a:t>: </a:t>
            </a:r>
            <a:r>
              <a:rPr lang="en-US" dirty="0" smtClean="0"/>
              <a:t>Deduce </a:t>
            </a:r>
            <a:r>
              <a:rPr lang="en-US" dirty="0"/>
              <a:t>which ions will be formed when elements in groups 1,2,3 lose electrons. </a:t>
            </a:r>
            <a:endParaRPr lang="en-GB" dirty="0"/>
          </a:p>
          <a:p>
            <a:r>
              <a:rPr lang="en-US" dirty="0" smtClean="0">
                <a:solidFill>
                  <a:srgbClr val="FFFF00"/>
                </a:solidFill>
              </a:rPr>
              <a:t>4.1.4</a:t>
            </a:r>
            <a:r>
              <a:rPr lang="en-US" dirty="0"/>
              <a:t>: Deduce which ions will be formed when elements in groups 5,6, and 7 gain </a:t>
            </a:r>
            <a:r>
              <a:rPr lang="en-US" dirty="0" smtClean="0"/>
              <a:t>electrons</a:t>
            </a:r>
            <a:r>
              <a:rPr lang="en-US" dirty="0"/>
              <a:t>. </a:t>
            </a:r>
            <a:endParaRPr lang="en-GB" dirty="0"/>
          </a:p>
          <a:p>
            <a:r>
              <a:rPr lang="en-US" dirty="0" smtClean="0">
                <a:solidFill>
                  <a:srgbClr val="FFFF00"/>
                </a:solidFill>
              </a:rPr>
              <a:t>4.1.5</a:t>
            </a:r>
            <a:r>
              <a:rPr lang="en-US" dirty="0"/>
              <a:t>: State that transition elements can form more than one ion. </a:t>
            </a:r>
            <a:endParaRPr lang="en-GB" dirty="0"/>
          </a:p>
          <a:p>
            <a:r>
              <a:rPr lang="en-US" dirty="0" smtClean="0">
                <a:solidFill>
                  <a:srgbClr val="FFFF00"/>
                </a:solidFill>
              </a:rPr>
              <a:t>4.1.6</a:t>
            </a:r>
            <a:r>
              <a:rPr lang="en-US" dirty="0"/>
              <a:t>: Predict whether a compound of two elements would be ionic from the </a:t>
            </a:r>
            <a:r>
              <a:rPr lang="en-US" dirty="0" smtClean="0"/>
              <a:t>position </a:t>
            </a:r>
            <a:r>
              <a:rPr lang="en-US" dirty="0"/>
              <a:t>of the elements in the periodic table </a:t>
            </a:r>
            <a:r>
              <a:rPr lang="en-US" dirty="0" smtClean="0"/>
              <a:t>or</a:t>
            </a:r>
            <a:r>
              <a:rPr lang="en-US" dirty="0"/>
              <a:t>  negativity values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4.1.7</a:t>
            </a:r>
            <a:r>
              <a:rPr lang="en-US" dirty="0"/>
              <a:t>: State the </a:t>
            </a:r>
            <a:r>
              <a:rPr lang="en-US" dirty="0" smtClean="0"/>
              <a:t>formula </a:t>
            </a:r>
            <a:r>
              <a:rPr lang="en-US" dirty="0"/>
              <a:t>of common polyatomic ions formed by non-metals in periods 2 and 3. </a:t>
            </a:r>
            <a:endParaRPr lang="en-GB" dirty="0"/>
          </a:p>
          <a:p>
            <a:r>
              <a:rPr lang="en-US" dirty="0" smtClean="0"/>
              <a:t> </a:t>
            </a:r>
            <a:r>
              <a:rPr lang="en-US" dirty="0">
                <a:solidFill>
                  <a:srgbClr val="FFFF00"/>
                </a:solidFill>
              </a:rPr>
              <a:t>4.1.8</a:t>
            </a:r>
            <a:r>
              <a:rPr lang="en-US" dirty="0"/>
              <a:t>: Describe the lattice structure of ionic compounds.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20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r>
              <a:rPr lang="en-GB" dirty="0" smtClean="0"/>
              <a:t>Ionic bonding is probably the simplest kind of bonding to understand</a:t>
            </a:r>
          </a:p>
          <a:p>
            <a:r>
              <a:rPr lang="en-GB" dirty="0" smtClean="0"/>
              <a:t>Ionic bonding occurs between an atom with low electronegativity and an atom with high electronegativity.</a:t>
            </a:r>
            <a:endParaRPr lang="en-GB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547664" y="2276872"/>
            <a:ext cx="1224136" cy="22322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95536" y="4509120"/>
            <a:ext cx="20029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i.e. A metal!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84402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264696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Almost all metal compounds are ionic</a:t>
            </a:r>
          </a:p>
          <a:p>
            <a:r>
              <a:rPr lang="en-GB" dirty="0" smtClean="0"/>
              <a:t>Can you think of any exceptions?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Ionic bonding occurs when there is a large difference in </a:t>
            </a:r>
            <a:r>
              <a:rPr lang="en-GB" dirty="0" err="1" smtClean="0">
                <a:solidFill>
                  <a:srgbClr val="FFFF00"/>
                </a:solidFill>
              </a:rPr>
              <a:t>electronegativities</a:t>
            </a:r>
            <a:r>
              <a:rPr lang="en-GB" dirty="0" smtClean="0">
                <a:solidFill>
                  <a:srgbClr val="FFFF00"/>
                </a:solidFill>
              </a:rPr>
              <a:t> </a:t>
            </a:r>
            <a:r>
              <a:rPr lang="en-GB" dirty="0" smtClean="0">
                <a:solidFill>
                  <a:srgbClr val="FFFF00"/>
                </a:solidFill>
              </a:rPr>
              <a:t>between the atoms involved</a:t>
            </a:r>
          </a:p>
          <a:p>
            <a:r>
              <a:rPr lang="en-GB" dirty="0" smtClean="0"/>
              <a:t>(that’s in yellow because I expect you to remember it!)</a:t>
            </a:r>
          </a:p>
          <a:p>
            <a:r>
              <a:rPr lang="en-GB" dirty="0" smtClean="0"/>
              <a:t>(which doesn’t mean you can forget everything else!) </a:t>
            </a:r>
          </a:p>
          <a:p>
            <a:r>
              <a:rPr lang="en-GB" dirty="0" smtClean="0"/>
              <a:t>Metal atoms lose one or more electrons from their outer shell (</a:t>
            </a:r>
            <a:r>
              <a:rPr lang="en-GB" dirty="0" smtClean="0">
                <a:solidFill>
                  <a:srgbClr val="FFFF00"/>
                </a:solidFill>
              </a:rPr>
              <a:t>valence shell</a:t>
            </a:r>
            <a:r>
              <a:rPr lang="en-GB" dirty="0" smtClean="0"/>
              <a:t>) to form a positive ion (</a:t>
            </a:r>
            <a:r>
              <a:rPr lang="en-GB" dirty="0" err="1" smtClean="0">
                <a:solidFill>
                  <a:srgbClr val="FFFF00"/>
                </a:solidFill>
              </a:rPr>
              <a:t>cation</a:t>
            </a:r>
            <a:r>
              <a:rPr lang="en-GB" dirty="0" smtClean="0"/>
              <a:t>) with the same electronic structure as a noble gas (</a:t>
            </a:r>
            <a:r>
              <a:rPr lang="en-GB" dirty="0" smtClean="0">
                <a:solidFill>
                  <a:srgbClr val="FFFF00"/>
                </a:solidFill>
              </a:rPr>
              <a:t>isoelectronic with a noble gas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968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r>
              <a:rPr lang="en-GB" dirty="0" err="1" smtClean="0"/>
              <a:t>E.g</a:t>
            </a:r>
            <a:r>
              <a:rPr lang="en-GB" dirty="0" smtClean="0"/>
              <a:t> Sodium atom Na  2,8,1</a:t>
            </a:r>
          </a:p>
          <a:p>
            <a:r>
              <a:rPr lang="en-GB" dirty="0" smtClean="0"/>
              <a:t>Loses one electron to form</a:t>
            </a:r>
          </a:p>
          <a:p>
            <a:r>
              <a:rPr lang="en-GB" dirty="0" smtClean="0"/>
              <a:t>Sodium ion Na</a:t>
            </a:r>
            <a:r>
              <a:rPr lang="en-GB" baseline="30000" dirty="0" smtClean="0"/>
              <a:t>+</a:t>
            </a:r>
            <a:r>
              <a:rPr lang="en-GB" dirty="0" smtClean="0"/>
              <a:t>  2,8</a:t>
            </a:r>
          </a:p>
          <a:p>
            <a:r>
              <a:rPr lang="en-GB" dirty="0" smtClean="0"/>
              <a:t>Which is isoelectronic with neon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brightnessContrast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88" y="2505074"/>
            <a:ext cx="6295875" cy="3701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404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en-GB" dirty="0" smtClean="0"/>
              <a:t>Calcium atom </a:t>
            </a:r>
            <a:r>
              <a:rPr lang="en-GB" dirty="0" err="1" smtClean="0"/>
              <a:t>Ca</a:t>
            </a:r>
            <a:r>
              <a:rPr lang="en-GB" dirty="0" smtClean="0"/>
              <a:t> 2,8,8,2</a:t>
            </a:r>
          </a:p>
          <a:p>
            <a:r>
              <a:rPr lang="en-GB" dirty="0" smtClean="0"/>
              <a:t>Loses 2 electrons to form</a:t>
            </a:r>
          </a:p>
          <a:p>
            <a:r>
              <a:rPr lang="en-GB" dirty="0" smtClean="0"/>
              <a:t>Calcium ion Ca</a:t>
            </a:r>
            <a:r>
              <a:rPr lang="en-GB" baseline="30000" dirty="0" smtClean="0"/>
              <a:t>2+  </a:t>
            </a:r>
            <a:r>
              <a:rPr lang="en-GB" dirty="0" smtClean="0"/>
              <a:t>2,8,8</a:t>
            </a:r>
          </a:p>
          <a:p>
            <a:r>
              <a:rPr lang="en-GB" dirty="0" smtClean="0"/>
              <a:t>Which is isoelectronic with Argon</a:t>
            </a:r>
          </a:p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6000"/>
                    </a14:imgEffect>
                    <a14:imgEffect>
                      <a14:brightnessContrast contras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06" y="2852935"/>
            <a:ext cx="6599898" cy="3839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263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862</Words>
  <Application>Microsoft Office PowerPoint</Application>
  <PresentationFormat>On-screen Show (4:3)</PresentationFormat>
  <Paragraphs>164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Bonding</vt:lpstr>
      <vt:lpstr>Topics for study</vt:lpstr>
      <vt:lpstr>PowerPoint Presentation</vt:lpstr>
      <vt:lpstr>PowerPoint Presentation</vt:lpstr>
      <vt:lpstr>Ionic Bonding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Remember</vt:lpstr>
      <vt:lpstr>CAP – Cations are Positive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Some simple questions!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Give the formula of:</vt:lpstr>
      <vt:lpstr>Give the formula of:</vt:lpstr>
      <vt:lpstr>Ionic lattice structure</vt:lpstr>
      <vt:lpstr>PowerPoint Presentation</vt:lpstr>
      <vt:lpstr>PowerPoint Presentation</vt:lpstr>
      <vt:lpstr>PowerPoint Presentation</vt:lpstr>
      <vt:lpstr>PowerPoint Presentation</vt:lpstr>
    </vt:vector>
  </TitlesOfParts>
  <Company>Fundación Escolar Británicio Salvadore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Bonding</dc:title>
  <dc:creator>Andrew Hennigan</dc:creator>
  <cp:lastModifiedBy>Andrew Hennigan</cp:lastModifiedBy>
  <cp:revision>25</cp:revision>
  <dcterms:created xsi:type="dcterms:W3CDTF">2011-06-15T15:37:41Z</dcterms:created>
  <dcterms:modified xsi:type="dcterms:W3CDTF">2012-05-24T17:59:14Z</dcterms:modified>
</cp:coreProperties>
</file>