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8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55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5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76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306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1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9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22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934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2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5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21CD3-11B8-43CA-BFD7-417B75886825}" type="datetimeFigureOut">
              <a:rPr lang="en-GB" smtClean="0"/>
              <a:t>13/06/2012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87FE-28D4-4960-8A6B-9C45781E3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93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Conjugate acids and bases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3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r>
              <a:rPr lang="en-GB" dirty="0" smtClean="0"/>
              <a:t>When a substance loses ONE hydrogen ion, the species produced is called a “conjugate base”</a:t>
            </a:r>
          </a:p>
          <a:p>
            <a:endParaRPr lang="en-GB" dirty="0"/>
          </a:p>
          <a:p>
            <a:r>
              <a:rPr lang="en-GB" dirty="0" smtClean="0"/>
              <a:t>What’s the conjugate base of H</a:t>
            </a:r>
            <a:r>
              <a:rPr lang="en-GB" baseline="-25000" dirty="0" smtClean="0"/>
              <a:t>2</a:t>
            </a:r>
            <a:r>
              <a:rPr lang="en-GB" dirty="0" smtClean="0"/>
              <a:t>SO</a:t>
            </a:r>
            <a:r>
              <a:rPr lang="en-GB" baseline="-25000" dirty="0" smtClean="0"/>
              <a:t>4</a:t>
            </a:r>
          </a:p>
          <a:p>
            <a:endParaRPr lang="en-GB" baseline="-25000" dirty="0"/>
          </a:p>
          <a:p>
            <a:r>
              <a:rPr lang="en-GB" dirty="0" smtClean="0"/>
              <a:t>HSO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-</a:t>
            </a:r>
          </a:p>
          <a:p>
            <a:endParaRPr lang="en-GB" baseline="30000" dirty="0"/>
          </a:p>
          <a:p>
            <a:r>
              <a:rPr lang="en-GB" dirty="0" smtClean="0"/>
              <a:t>Its important to notice that it only loses one proton (hydrogen 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dirty="0" smtClean="0"/>
              <a:t>Similarly when a species gains one proton it is referred to as the conjugate acid.</a:t>
            </a:r>
          </a:p>
          <a:p>
            <a:endParaRPr lang="en-GB" dirty="0"/>
          </a:p>
          <a:p>
            <a:r>
              <a:rPr lang="en-GB" dirty="0" smtClean="0"/>
              <a:t>What is the </a:t>
            </a:r>
            <a:r>
              <a:rPr lang="en-GB" smtClean="0"/>
              <a:t>conjugate acid of </a:t>
            </a:r>
            <a:r>
              <a:rPr lang="en-GB" dirty="0" smtClean="0"/>
              <a:t>ammonia?</a:t>
            </a:r>
          </a:p>
          <a:p>
            <a:endParaRPr lang="en-GB" dirty="0"/>
          </a:p>
          <a:p>
            <a:r>
              <a:rPr lang="en-GB" dirty="0" smtClean="0"/>
              <a:t>NH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+</a:t>
            </a:r>
          </a:p>
          <a:p>
            <a:endParaRPr lang="en-GB" baseline="30000" dirty="0"/>
          </a:p>
          <a:p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3090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GB" dirty="0" smtClean="0"/>
              <a:t>Acid base reactions generally involve the transfer of a proton</a:t>
            </a:r>
          </a:p>
          <a:p>
            <a:r>
              <a:rPr lang="en-GB" dirty="0" smtClean="0"/>
              <a:t>They contain two acid base pairs</a:t>
            </a:r>
          </a:p>
          <a:p>
            <a:endParaRPr lang="en-GB" dirty="0"/>
          </a:p>
          <a:p>
            <a:r>
              <a:rPr lang="en-GB" dirty="0" smtClean="0"/>
              <a:t>Consider </a:t>
            </a:r>
            <a:r>
              <a:rPr lang="en-GB" dirty="0" err="1" smtClean="0"/>
              <a:t>ethanoic</a:t>
            </a:r>
            <a:r>
              <a:rPr lang="en-GB" dirty="0" smtClean="0"/>
              <a:t> acid dissolving in water</a:t>
            </a:r>
          </a:p>
          <a:p>
            <a:endParaRPr lang="en-GB" dirty="0"/>
          </a:p>
          <a:p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COOH + H</a:t>
            </a:r>
            <a:r>
              <a:rPr lang="en-GB" baseline="-25000" dirty="0" smtClean="0"/>
              <a:t>2</a:t>
            </a:r>
            <a:r>
              <a:rPr lang="en-GB" dirty="0" smtClean="0"/>
              <a:t>O </a:t>
            </a:r>
            <a:r>
              <a:rPr lang="en-GB" dirty="0" smtClean="0">
                <a:sym typeface="Wingdings" pitchFamily="2" charset="2"/>
              </a:rPr>
              <a:t> 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O</a:t>
            </a:r>
            <a:r>
              <a:rPr lang="en-GB" baseline="30000" dirty="0" smtClean="0">
                <a:sym typeface="Wingdings" pitchFamily="2" charset="2"/>
              </a:rPr>
              <a:t>+</a:t>
            </a:r>
            <a:r>
              <a:rPr lang="en-GB" dirty="0" smtClean="0">
                <a:sym typeface="Wingdings" pitchFamily="2" charset="2"/>
              </a:rPr>
              <a:t> + CH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COO</a:t>
            </a:r>
            <a:r>
              <a:rPr lang="en-GB" baseline="30000" dirty="0" smtClean="0">
                <a:sym typeface="Wingdings" pitchFamily="2" charset="2"/>
              </a:rPr>
              <a:t>-</a:t>
            </a:r>
          </a:p>
          <a:p>
            <a:endParaRPr lang="en-GB" baseline="30000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Identify the 2 acid-base pairs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792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GB" dirty="0" smtClean="0"/>
              <a:t>CH</a:t>
            </a:r>
            <a:r>
              <a:rPr lang="en-GB" baseline="-25000" dirty="0" smtClean="0"/>
              <a:t>3</a:t>
            </a:r>
            <a:r>
              <a:rPr lang="en-GB" dirty="0" smtClean="0"/>
              <a:t>COOH / </a:t>
            </a:r>
            <a:r>
              <a:rPr lang="en-GB" dirty="0" smtClean="0">
                <a:sym typeface="Wingdings" pitchFamily="2" charset="2"/>
              </a:rPr>
              <a:t>CH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COO</a:t>
            </a:r>
            <a:r>
              <a:rPr lang="en-GB" baseline="30000" dirty="0" smtClean="0">
                <a:sym typeface="Wingdings" pitchFamily="2" charset="2"/>
              </a:rPr>
              <a:t>-     </a:t>
            </a:r>
            <a:r>
              <a:rPr lang="en-GB" dirty="0" smtClean="0">
                <a:sym typeface="Wingdings" pitchFamily="2" charset="2"/>
              </a:rPr>
              <a:t>acid / conjugate base</a:t>
            </a:r>
          </a:p>
          <a:p>
            <a:endParaRPr lang="en-GB" dirty="0">
              <a:sym typeface="Wingdings" pitchFamily="2" charset="2"/>
            </a:endParaRP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/>
              <a:t> H</a:t>
            </a:r>
            <a:r>
              <a:rPr lang="en-GB" baseline="-25000" dirty="0" smtClean="0"/>
              <a:t>2</a:t>
            </a:r>
            <a:r>
              <a:rPr lang="en-GB" dirty="0" smtClean="0"/>
              <a:t>O / </a:t>
            </a:r>
            <a:r>
              <a:rPr lang="en-GB" dirty="0" smtClean="0">
                <a:sym typeface="Wingdings" pitchFamily="2" charset="2"/>
              </a:rPr>
              <a:t>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O</a:t>
            </a:r>
            <a:r>
              <a:rPr lang="en-GB" baseline="30000" dirty="0" smtClean="0">
                <a:sym typeface="Wingdings" pitchFamily="2" charset="2"/>
              </a:rPr>
              <a:t>+</a:t>
            </a:r>
            <a:r>
              <a:rPr lang="en-GB" dirty="0" smtClean="0">
                <a:sym typeface="Wingdings" pitchFamily="2" charset="2"/>
              </a:rPr>
              <a:t>   base/ conjugate acid</a:t>
            </a:r>
          </a:p>
          <a:p>
            <a:endParaRPr lang="en-GB" dirty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Notice that every acid has a conjugate base and every base has a conjugate acid</a:t>
            </a:r>
          </a:p>
          <a:p>
            <a:r>
              <a:rPr lang="en-GB" dirty="0" smtClean="0">
                <a:sym typeface="Wingdings" pitchFamily="2" charset="2"/>
              </a:rPr>
              <a:t>They come in pairs!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13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9461965"/>
              </p:ext>
            </p:extLst>
          </p:nvPr>
        </p:nvGraphicFramePr>
        <p:xfrm>
          <a:off x="179511" y="457197"/>
          <a:ext cx="8568952" cy="6140154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50447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effectLst/>
                        </a:rPr>
                        <a:t>Base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tx1"/>
                          </a:solidFill>
                          <a:effectLst/>
                        </a:rPr>
                        <a:t>HCl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800" b="1" baseline="0" dirty="0">
                          <a:solidFill>
                            <a:schemeClr val="tx1"/>
                          </a:solidFill>
                          <a:effectLst/>
                        </a:rPr>
                        <a:t>Hydrochloric 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effectLst/>
                        </a:rPr>
                        <a:t>Cl</a:t>
                      </a:r>
                      <a:r>
                        <a:rPr lang="en-GB" sz="2800" b="1" baseline="30000" dirty="0">
                          <a:effectLst/>
                        </a:rPr>
                        <a:t>−</a:t>
                      </a:r>
                      <a:r>
                        <a:rPr lang="en-GB" sz="2800" b="1" dirty="0">
                          <a:effectLst/>
                        </a:rPr>
                        <a:t> Chloride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GB" sz="2800" b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SO</a:t>
                      </a:r>
                      <a:r>
                        <a:rPr lang="en-GB" sz="2800" b="1" baseline="-250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 smtClean="0">
                          <a:solidFill>
                            <a:schemeClr val="tx1"/>
                          </a:solidFill>
                          <a:effectLst/>
                        </a:rPr>
                        <a:t>Sulfuric</a:t>
                      </a:r>
                      <a:r>
                        <a:rPr lang="en-GB" sz="2800" b="1" dirty="0" smtClean="0">
                          <a:solidFill>
                            <a:schemeClr val="tx1"/>
                          </a:solidFill>
                          <a:effectLst/>
                        </a:rPr>
                        <a:t> acid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smtClean="0">
                          <a:effectLst/>
                        </a:rPr>
                        <a:t>HSO</a:t>
                      </a:r>
                      <a:r>
                        <a:rPr lang="en-GB" sz="2800" b="1" baseline="-25000" dirty="0" smtClean="0">
                          <a:effectLst/>
                        </a:rPr>
                        <a:t>4</a:t>
                      </a:r>
                      <a:r>
                        <a:rPr lang="en-GB" sz="2800" b="1" baseline="30000" dirty="0" smtClean="0">
                          <a:effectLst/>
                        </a:rPr>
                        <a:t>−</a:t>
                      </a:r>
                      <a:r>
                        <a:rPr lang="en-GB" sz="2800" b="1" dirty="0" smtClean="0">
                          <a:effectLst/>
                        </a:rPr>
                        <a:t> Hydrogen </a:t>
                      </a:r>
                      <a:r>
                        <a:rPr lang="en-GB" sz="2800" b="1" dirty="0" err="1" smtClean="0">
                          <a:effectLst/>
                        </a:rPr>
                        <a:t>sulfate</a:t>
                      </a:r>
                      <a:r>
                        <a:rPr lang="en-GB" sz="2800" b="1" dirty="0" smtClean="0">
                          <a:effectLst/>
                        </a:rPr>
                        <a:t> ion</a:t>
                      </a:r>
                      <a:endParaRPr lang="en-GB" sz="2800" b="1" dirty="0">
                        <a:effectLst/>
                      </a:endParaRP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HNO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Nitric 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NO</a:t>
                      </a:r>
                      <a:r>
                        <a:rPr lang="en-GB" sz="2800" b="1" baseline="-25000" dirty="0">
                          <a:effectLst/>
                        </a:rPr>
                        <a:t>3</a:t>
                      </a:r>
                      <a:r>
                        <a:rPr lang="en-GB" sz="2800" b="1" baseline="30000" dirty="0">
                          <a:effectLst/>
                        </a:rPr>
                        <a:t>−</a:t>
                      </a:r>
                      <a:r>
                        <a:rPr lang="en-GB" sz="2800" b="1" dirty="0">
                          <a:effectLst/>
                        </a:rPr>
                        <a:t> Nitrate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GB" sz="2800" b="1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Hydronium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H</a:t>
                      </a:r>
                      <a:r>
                        <a:rPr lang="en-GB" sz="2800" b="1" baseline="-25000" dirty="0">
                          <a:effectLst/>
                        </a:rPr>
                        <a:t>2</a:t>
                      </a:r>
                      <a:r>
                        <a:rPr lang="en-GB" sz="2800" b="1" dirty="0">
                          <a:effectLst/>
                        </a:rPr>
                        <a:t>O Water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HSO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2800" b="1" baseline="30000" dirty="0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Hydrogen </a:t>
                      </a:r>
                      <a:r>
                        <a:rPr lang="en-GB" sz="2800" b="1" dirty="0" err="1">
                          <a:solidFill>
                            <a:schemeClr val="tx1"/>
                          </a:solidFill>
                          <a:effectLst/>
                        </a:rPr>
                        <a:t>sulfate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SO</a:t>
                      </a:r>
                      <a:r>
                        <a:rPr lang="en-GB" sz="2800" b="1" baseline="-25000" dirty="0">
                          <a:effectLst/>
                        </a:rPr>
                        <a:t>4</a:t>
                      </a:r>
                      <a:r>
                        <a:rPr lang="en-GB" sz="2800" b="1" baseline="30000" dirty="0">
                          <a:effectLst/>
                        </a:rPr>
                        <a:t>2−</a:t>
                      </a:r>
                      <a:r>
                        <a:rPr lang="en-GB" sz="2800" b="1" dirty="0">
                          <a:effectLst/>
                        </a:rPr>
                        <a:t> </a:t>
                      </a:r>
                      <a:r>
                        <a:rPr lang="en-GB" sz="2800" b="1" dirty="0" err="1">
                          <a:effectLst/>
                        </a:rPr>
                        <a:t>Sulfate</a:t>
                      </a:r>
                      <a:r>
                        <a:rPr lang="en-GB" sz="2800" b="1" dirty="0">
                          <a:effectLst/>
                        </a:rPr>
                        <a:t>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PO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Phosphoric 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effectLst/>
                        </a:rPr>
                        <a:t>H</a:t>
                      </a:r>
                      <a:r>
                        <a:rPr lang="en-GB" sz="2400" b="1" baseline="-25000" dirty="0">
                          <a:effectLst/>
                        </a:rPr>
                        <a:t>2</a:t>
                      </a:r>
                      <a:r>
                        <a:rPr lang="en-GB" sz="2400" b="1" dirty="0">
                          <a:effectLst/>
                        </a:rPr>
                        <a:t>PO</a:t>
                      </a:r>
                      <a:r>
                        <a:rPr lang="en-GB" sz="2400" b="1" baseline="-25000" dirty="0">
                          <a:effectLst/>
                        </a:rPr>
                        <a:t>4</a:t>
                      </a:r>
                      <a:r>
                        <a:rPr lang="en-GB" sz="2400" b="1" baseline="30000" dirty="0">
                          <a:effectLst/>
                        </a:rPr>
                        <a:t>−</a:t>
                      </a:r>
                      <a:r>
                        <a:rPr lang="en-GB" sz="2400" b="1" dirty="0">
                          <a:effectLst/>
                        </a:rPr>
                        <a:t> </a:t>
                      </a:r>
                      <a:r>
                        <a:rPr lang="en-GB" sz="2400" b="1" dirty="0" err="1" smtClean="0">
                          <a:effectLst/>
                        </a:rPr>
                        <a:t>Dihydrogenphosphate</a:t>
                      </a:r>
                      <a:r>
                        <a:rPr lang="en-GB" sz="2400" b="1" dirty="0" smtClean="0">
                          <a:effectLst/>
                        </a:rPr>
                        <a:t> ion</a:t>
                      </a:r>
                      <a:endParaRPr lang="en-GB" sz="2400" b="1" dirty="0">
                        <a:effectLst/>
                      </a:endParaRP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CH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COOH Acetic 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CH</a:t>
                      </a:r>
                      <a:r>
                        <a:rPr lang="en-GB" sz="2800" b="1" baseline="-25000" dirty="0">
                          <a:effectLst/>
                        </a:rPr>
                        <a:t>3</a:t>
                      </a:r>
                      <a:r>
                        <a:rPr lang="en-GB" sz="2800" b="1" dirty="0">
                          <a:effectLst/>
                        </a:rPr>
                        <a:t>COO</a:t>
                      </a:r>
                      <a:r>
                        <a:rPr lang="en-GB" sz="2800" b="1" baseline="30000" dirty="0">
                          <a:effectLst/>
                        </a:rPr>
                        <a:t>−</a:t>
                      </a:r>
                      <a:r>
                        <a:rPr lang="en-GB" sz="2800" b="1" dirty="0">
                          <a:effectLst/>
                        </a:rPr>
                        <a:t> Acetate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CO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Carbonic acid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>
                          <a:effectLst/>
                        </a:rPr>
                        <a:t>HCO</a:t>
                      </a:r>
                      <a:r>
                        <a:rPr lang="en-GB" sz="2400" b="1" baseline="-25000" dirty="0">
                          <a:effectLst/>
                        </a:rPr>
                        <a:t>3</a:t>
                      </a:r>
                      <a:r>
                        <a:rPr lang="en-GB" sz="2400" b="1" baseline="30000" dirty="0">
                          <a:effectLst/>
                        </a:rPr>
                        <a:t>−</a:t>
                      </a:r>
                      <a:r>
                        <a:rPr lang="en-GB" sz="2400" b="1" dirty="0">
                          <a:effectLst/>
                        </a:rPr>
                        <a:t> Hydrogen carbonate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GB" sz="2800" b="1" baseline="300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Ammonium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NH</a:t>
                      </a:r>
                      <a:r>
                        <a:rPr lang="en-GB" sz="2800" b="1" baseline="-25000" dirty="0">
                          <a:effectLst/>
                        </a:rPr>
                        <a:t>3</a:t>
                      </a:r>
                      <a:r>
                        <a:rPr lang="en-GB" sz="2800" b="1" dirty="0">
                          <a:effectLst/>
                        </a:rPr>
                        <a:t> Ammonia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0973">
                <a:tc>
                  <a:txBody>
                    <a:bodyPr/>
                    <a:lstStyle/>
                    <a:p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HCO</a:t>
                      </a:r>
                      <a:r>
                        <a:rPr lang="en-GB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GB" sz="2800" b="1" baseline="30000" dirty="0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800" b="1" dirty="0" err="1" smtClean="0">
                          <a:solidFill>
                            <a:schemeClr val="tx1"/>
                          </a:solidFill>
                          <a:effectLst/>
                        </a:rPr>
                        <a:t>Hydrogencarbonate</a:t>
                      </a:r>
                      <a:endParaRPr lang="en-GB" sz="28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CO</a:t>
                      </a:r>
                      <a:r>
                        <a:rPr lang="en-GB" sz="2800" b="1" baseline="-25000" dirty="0">
                          <a:effectLst/>
                        </a:rPr>
                        <a:t>3</a:t>
                      </a:r>
                      <a:r>
                        <a:rPr lang="en-GB" sz="2800" b="1" baseline="30000" dirty="0">
                          <a:effectLst/>
                        </a:rPr>
                        <a:t>2−</a:t>
                      </a:r>
                      <a:r>
                        <a:rPr lang="en-GB" sz="2800" b="1" dirty="0">
                          <a:effectLst/>
                        </a:rPr>
                        <a:t> Carbonate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471">
                <a:tc>
                  <a:txBody>
                    <a:bodyPr/>
                    <a:lstStyle/>
                    <a:p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r>
                        <a:rPr lang="pt-BR" sz="2800" b="1" baseline="-25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pt-BR" sz="2800" b="1" dirty="0">
                          <a:solidFill>
                            <a:schemeClr val="tx1"/>
                          </a:solidFill>
                          <a:effectLst/>
                        </a:rPr>
                        <a:t>O Water (neutral, pH 7)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>
                          <a:effectLst/>
                        </a:rPr>
                        <a:t>OH</a:t>
                      </a:r>
                      <a:r>
                        <a:rPr lang="en-GB" sz="2800" b="1" baseline="30000" dirty="0">
                          <a:effectLst/>
                        </a:rPr>
                        <a:t>−</a:t>
                      </a:r>
                      <a:r>
                        <a:rPr lang="en-GB" sz="2800" b="1" dirty="0">
                          <a:effectLst/>
                        </a:rPr>
                        <a:t> Hydroxide ion</a:t>
                      </a:r>
                    </a:p>
                  </a:txBody>
                  <a:tcPr marL="29313" marR="29313" marT="29313" marB="293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0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858"/>
            <a:ext cx="8229600" cy="601730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Even though we haven’t defined strong and weak acids (or bases), its still worth mentioning that </a:t>
            </a:r>
          </a:p>
          <a:p>
            <a:r>
              <a:rPr lang="en-GB" dirty="0" smtClean="0"/>
              <a:t>Strong acids have weak conjugate bases</a:t>
            </a:r>
          </a:p>
          <a:p>
            <a:r>
              <a:rPr lang="en-GB" dirty="0" smtClean="0"/>
              <a:t>And weak acids have strong conjugate bases</a:t>
            </a:r>
          </a:p>
          <a:p>
            <a:endParaRPr lang="en-GB" dirty="0"/>
          </a:p>
          <a:p>
            <a:r>
              <a:rPr lang="en-GB" dirty="0" err="1" smtClean="0"/>
              <a:t>Eg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HCl</a:t>
            </a:r>
            <a:r>
              <a:rPr lang="en-GB" dirty="0" smtClean="0"/>
              <a:t> is a strong acid</a:t>
            </a:r>
          </a:p>
          <a:p>
            <a:r>
              <a:rPr lang="en-GB" dirty="0" err="1" smtClean="0"/>
              <a:t>Cl</a:t>
            </a:r>
            <a:r>
              <a:rPr lang="en-GB" baseline="30000" dirty="0" smtClean="0"/>
              <a:t>-</a:t>
            </a:r>
            <a:r>
              <a:rPr lang="en-GB" dirty="0" smtClean="0"/>
              <a:t> is such a weak conjugate base that we don’t really consider it to be a base at all!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84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283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Conjugate acids and bases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Fundación Escolar Británico Salvadoreña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Conjugate acids and bases</dc:title>
  <dc:creator>Andrew Hennigan</dc:creator>
  <cp:lastModifiedBy>Andrew Hennigan</cp:lastModifiedBy>
  <cp:revision>8</cp:revision>
  <dcterms:created xsi:type="dcterms:W3CDTF">2011-09-06T12:49:49Z</dcterms:created>
  <dcterms:modified xsi:type="dcterms:W3CDTF">2012-06-13T19:05:45Z</dcterms:modified>
</cp:coreProperties>
</file>