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4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0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2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4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1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4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6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75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4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366E-7E94-4BD7-8D04-8B9EBC092C1E}" type="datetimeFigureOut">
              <a:rPr lang="en-GB" smtClean="0"/>
              <a:t>17/05/2011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4DC6-28BC-4DCB-AD12-0C4399194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77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Electron Arrangement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8557"/>
            <a:ext cx="8229600" cy="388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45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kern="0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Hydrogen Emission Spectra Experiment – Experimental Observations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8862252" cy="30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1124992"/>
            <a:ext cx="813690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Energy added in the form of heat, electricity or </a:t>
            </a:r>
            <a:r>
              <a:rPr lang="en-US" sz="28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light  </a:t>
            </a:r>
            <a:r>
              <a:rPr lang="en-US" sz="28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→ </a:t>
            </a:r>
            <a:r>
              <a:rPr lang="en-US" sz="28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only certain specific colors of light are </a:t>
            </a:r>
            <a:r>
              <a:rPr lang="en-US" sz="2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emitted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en-US" sz="2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Thus only specific energies are emitted</a:t>
            </a:r>
            <a:endParaRPr lang="en-US" sz="2800" i="1" kern="0" dirty="0"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5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This presents us with a number of problems to explain:</a:t>
            </a:r>
          </a:p>
          <a:p>
            <a:pPr lvl="1"/>
            <a:r>
              <a:rPr lang="en-GB" dirty="0" smtClean="0"/>
              <a:t>How can an atom absorb or emit light energy?</a:t>
            </a:r>
          </a:p>
          <a:p>
            <a:pPr lvl="1"/>
            <a:r>
              <a:rPr lang="en-GB" dirty="0" smtClean="0"/>
              <a:t>Why is the energy absorbed or emitted only at specific frequencies?</a:t>
            </a:r>
          </a:p>
          <a:p>
            <a:pPr lvl="1"/>
            <a:endParaRPr lang="en-GB" dirty="0"/>
          </a:p>
          <a:p>
            <a:r>
              <a:rPr lang="en-GB" dirty="0" smtClean="0"/>
              <a:t>We also have to explain why the electrons that are orbiting the nucleus don’t just crash into the nucleus (remember opposite charges attract)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2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Bohr Model of an Atom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explain the observations, we must place restrictions on exactly where the electrons may be.</a:t>
            </a:r>
          </a:p>
          <a:p>
            <a:r>
              <a:rPr lang="en-GB" dirty="0" smtClean="0"/>
              <a:t>The electrons are quantized.</a:t>
            </a:r>
          </a:p>
          <a:p>
            <a:r>
              <a:rPr lang="en-GB" dirty="0" smtClean="0"/>
              <a:t>I.e. they can only exist at certain specific energy values.</a:t>
            </a:r>
          </a:p>
          <a:p>
            <a:r>
              <a:rPr lang="en-GB" dirty="0" smtClean="0"/>
              <a:t>This is known as the Bohr model of an atom.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7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Postulates of Bohr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Electrons can have only certain specific values of energy.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Electrons travel in fixed, circular orbits</a:t>
            </a:r>
            <a:r>
              <a:rPr lang="en-US" sz="2800" dirty="0" smtClean="0">
                <a:solidFill>
                  <a:srgbClr val="FFFF00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When an electron absorbs the exact difference in energy between 2 levels it makes a quantum leap up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When an electron makes a quantum leap down it releases the exact difference in energy between two levels.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* = we no longer believe this postulate</a:t>
            </a:r>
          </a:p>
        </p:txBody>
      </p:sp>
    </p:spTree>
    <p:extLst>
      <p:ext uri="{BB962C8B-B14F-4D97-AF65-F5344CB8AC3E}">
        <p14:creationId xmlns:p14="http://schemas.microsoft.com/office/powerpoint/2010/main" val="28041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7150"/>
            <a:ext cx="5760640" cy="58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Hydrogen only has one electron so it is easy to visualise the changes in quantum level. </a:t>
            </a:r>
          </a:p>
          <a:p>
            <a:r>
              <a:rPr lang="en-GB" dirty="0" smtClean="0"/>
              <a:t>For the emission spectrum the electron drops quantum levels.</a:t>
            </a:r>
          </a:p>
          <a:p>
            <a:r>
              <a:rPr lang="en-GB" dirty="0" smtClean="0"/>
              <a:t>Light of one particular energy (frequency) is given out when an electron drops from n=2 to n=1.</a:t>
            </a:r>
          </a:p>
          <a:p>
            <a:r>
              <a:rPr lang="en-GB" dirty="0" smtClean="0"/>
              <a:t>More energy is given out when an electron drops from n=3 to n=1</a:t>
            </a:r>
          </a:p>
          <a:p>
            <a:r>
              <a:rPr lang="en-GB" dirty="0" smtClean="0"/>
              <a:t>So the light given out has a higher frequency</a:t>
            </a:r>
          </a:p>
          <a:p>
            <a:r>
              <a:rPr lang="en-GB" dirty="0" smtClean="0"/>
              <a:t>Further frequencies are given out for n=4 </a:t>
            </a:r>
            <a:r>
              <a:rPr lang="en-GB" dirty="0" smtClean="0">
                <a:sym typeface="Wingdings" pitchFamily="2" charset="2"/>
              </a:rPr>
              <a:t> n=1; n=5  n=1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0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n-GB" dirty="0" smtClean="0"/>
              <a:t>In practice the hydrogen spectrum is divided into a number of series.</a:t>
            </a:r>
          </a:p>
          <a:p>
            <a:r>
              <a:rPr lang="en-GB" dirty="0" smtClean="0"/>
              <a:t>These series are identical in form but occur at different frequencies.</a:t>
            </a:r>
          </a:p>
          <a:p>
            <a:r>
              <a:rPr lang="en-GB" dirty="0" smtClean="0"/>
              <a:t>The series we have discussed produces lines in the ultraviolet region of the spectrum.</a:t>
            </a:r>
          </a:p>
          <a:p>
            <a:r>
              <a:rPr lang="en-GB" dirty="0" smtClean="0"/>
              <a:t>This is because a transition to n=1 always releases a lot of energy.</a:t>
            </a:r>
          </a:p>
          <a:p>
            <a:r>
              <a:rPr lang="en-GB" dirty="0" smtClean="0"/>
              <a:t>It is known as the Lyman series.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9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n-GB" dirty="0" smtClean="0"/>
              <a:t>A second series is produced for transitions to n=2 (i.e. n=3 </a:t>
            </a:r>
            <a:r>
              <a:rPr lang="en-GB" dirty="0" smtClean="0">
                <a:sym typeface="Wingdings" pitchFamily="2" charset="2"/>
              </a:rPr>
              <a:t> n=2 ; n=4  n=2 etc.)</a:t>
            </a:r>
          </a:p>
          <a:p>
            <a:r>
              <a:rPr lang="en-GB" dirty="0" smtClean="0">
                <a:sym typeface="Wingdings" pitchFamily="2" charset="2"/>
              </a:rPr>
              <a:t>This is a lower energy spectrum</a:t>
            </a:r>
          </a:p>
          <a:p>
            <a:r>
              <a:rPr lang="en-GB" dirty="0" smtClean="0">
                <a:sym typeface="Wingdings" pitchFamily="2" charset="2"/>
              </a:rPr>
              <a:t>Why?</a:t>
            </a:r>
          </a:p>
          <a:p>
            <a:r>
              <a:rPr lang="en-GB" dirty="0" smtClean="0">
                <a:sym typeface="Wingdings" pitchFamily="2" charset="2"/>
              </a:rPr>
              <a:t>This series is called the </a:t>
            </a:r>
            <a:r>
              <a:rPr lang="en-GB" dirty="0" err="1" smtClean="0">
                <a:sym typeface="Wingdings" pitchFamily="2" charset="2"/>
              </a:rPr>
              <a:t>Balmer</a:t>
            </a:r>
            <a:r>
              <a:rPr lang="en-GB" dirty="0" smtClean="0">
                <a:sym typeface="Wingdings" pitchFamily="2" charset="2"/>
              </a:rPr>
              <a:t> series and is in the visible region of the E.M. Spectrum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The </a:t>
            </a:r>
            <a:r>
              <a:rPr lang="en-GB" dirty="0" err="1" smtClean="0">
                <a:sym typeface="Wingdings" pitchFamily="2" charset="2"/>
              </a:rPr>
              <a:t>Paschen</a:t>
            </a:r>
            <a:r>
              <a:rPr lang="en-GB" dirty="0" smtClean="0">
                <a:sym typeface="Wingdings" pitchFamily="2" charset="2"/>
              </a:rPr>
              <a:t> series is in the infrared region and is produced by electrons dropping back to the n=3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5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781300" y="1098550"/>
            <a:ext cx="6159500" cy="5632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3289300" y="1511300"/>
            <a:ext cx="5168900" cy="51689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4645025" y="2841625"/>
            <a:ext cx="2482850" cy="248285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4108450" y="2317750"/>
            <a:ext cx="3556000" cy="3556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5503863" y="3713163"/>
            <a:ext cx="765175" cy="7651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7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Hydrogen Atom and Emission</a:t>
            </a:r>
          </a:p>
        </p:txBody>
      </p:sp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>
            <a:off x="5656263" y="3617913"/>
            <a:ext cx="485775" cy="231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aramond"/>
              </a:rPr>
              <a:t>n = 1</a:t>
            </a:r>
          </a:p>
        </p:txBody>
      </p:sp>
      <p:sp>
        <p:nvSpPr>
          <p:cNvPr id="49161" name="WordArt 9"/>
          <p:cNvSpPr>
            <a:spLocks noChangeArrowheads="1" noChangeShapeType="1" noTextEdit="1"/>
          </p:cNvSpPr>
          <p:nvPr/>
        </p:nvSpPr>
        <p:spPr bwMode="auto">
          <a:xfrm>
            <a:off x="5656263" y="3160713"/>
            <a:ext cx="485775" cy="257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58012"/>
              </a:avLst>
            </a:prstTxWarp>
          </a:bodyPr>
          <a:lstStyle/>
          <a:p>
            <a:pPr algn="ctr"/>
            <a:r>
              <a:rPr lang="en-GB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aramond"/>
              </a:rPr>
              <a:t>n = 2</a:t>
            </a:r>
          </a:p>
        </p:txBody>
      </p:sp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5656263" y="2678113"/>
            <a:ext cx="485775" cy="257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58012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aramond"/>
              </a:rPr>
              <a:t>n = 3</a:t>
            </a:r>
          </a:p>
        </p:txBody>
      </p:sp>
      <p:sp>
        <p:nvSpPr>
          <p:cNvPr id="49163" name="WordArt 11"/>
          <p:cNvSpPr>
            <a:spLocks noChangeArrowheads="1" noChangeShapeType="1" noTextEdit="1"/>
          </p:cNvSpPr>
          <p:nvPr/>
        </p:nvSpPr>
        <p:spPr bwMode="auto">
          <a:xfrm>
            <a:off x="5656263" y="2119313"/>
            <a:ext cx="485775" cy="257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458012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aramond"/>
              </a:rPr>
              <a:t>n = 4</a:t>
            </a:r>
          </a:p>
        </p:txBody>
      </p:sp>
      <p:sp>
        <p:nvSpPr>
          <p:cNvPr id="49164" name="WordArt 12"/>
          <p:cNvSpPr>
            <a:spLocks noChangeArrowheads="1" noChangeShapeType="1" noTextEdit="1"/>
          </p:cNvSpPr>
          <p:nvPr/>
        </p:nvSpPr>
        <p:spPr bwMode="auto">
          <a:xfrm>
            <a:off x="5110163" y="1331913"/>
            <a:ext cx="1527175" cy="244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001205"/>
              </a:avLst>
            </a:prstTxWarp>
          </a:bodyPr>
          <a:lstStyle/>
          <a:p>
            <a:pPr algn="ctr"/>
            <a:r>
              <a:rPr lang="en-GB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Garamond"/>
              </a:rPr>
              <a:t>n = ...infinity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130800" y="4152900"/>
            <a:ext cx="368300" cy="127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4660900" y="4216400"/>
            <a:ext cx="850900" cy="762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4140200" y="4279900"/>
            <a:ext cx="1397000" cy="1397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3340100" y="4330700"/>
            <a:ext cx="2222500" cy="2667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429000" y="4724400"/>
            <a:ext cx="1219200" cy="33813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000000"/>
                </a:solidFill>
                <a:effectLst/>
              </a:rPr>
              <a:t>Lyman</a:t>
            </a:r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6565900" y="3543300"/>
            <a:ext cx="406400" cy="2159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6565900" y="3403600"/>
            <a:ext cx="952500" cy="4191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6604000" y="3175000"/>
            <a:ext cx="1689100" cy="7112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7543800" y="3581400"/>
            <a:ext cx="1371600" cy="495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Balmer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 flipV="1">
            <a:off x="6807200" y="4927600"/>
            <a:ext cx="571500" cy="1905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H="1" flipV="1">
            <a:off x="6756400" y="4978400"/>
            <a:ext cx="1320800" cy="482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6324600" y="5410200"/>
            <a:ext cx="1600200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b="1">
                <a:solidFill>
                  <a:srgbClr val="000000"/>
                </a:solidFill>
              </a:rPr>
              <a:t>Paschen</a:t>
            </a:r>
          </a:p>
        </p:txBody>
      </p:sp>
      <p:sp>
        <p:nvSpPr>
          <p:cNvPr id="49178" name="Oval 26"/>
          <p:cNvSpPr>
            <a:spLocks noChangeArrowheads="1"/>
          </p:cNvSpPr>
          <p:nvPr/>
        </p:nvSpPr>
        <p:spPr bwMode="auto">
          <a:xfrm>
            <a:off x="5133975" y="3343275"/>
            <a:ext cx="1504950" cy="1504950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2.3</a:t>
            </a:r>
            <a:r>
              <a:rPr lang="en-US" b="1" dirty="0"/>
              <a:t> Electron arrangement </a:t>
            </a:r>
            <a:endParaRPr lang="en-GB" dirty="0"/>
          </a:p>
          <a:p>
            <a:r>
              <a:rPr lang="en-US" b="1" dirty="0"/>
              <a:t>            </a:t>
            </a:r>
            <a:r>
              <a:rPr lang="en-US" dirty="0">
                <a:solidFill>
                  <a:srgbClr val="FFFF00"/>
                </a:solidFill>
              </a:rPr>
              <a:t>2.3.1</a:t>
            </a:r>
            <a:r>
              <a:rPr lang="en-US" dirty="0"/>
              <a:t> Describe the electromagnetic spectrum. </a:t>
            </a:r>
            <a:endParaRPr lang="en-GB" dirty="0"/>
          </a:p>
          <a:p>
            <a:r>
              <a:rPr lang="en-US" dirty="0"/>
              <a:t>            </a:t>
            </a:r>
            <a:r>
              <a:rPr lang="en-US" dirty="0">
                <a:solidFill>
                  <a:srgbClr val="FFFF00"/>
                </a:solidFill>
              </a:rPr>
              <a:t>2.3.2</a:t>
            </a:r>
            <a:r>
              <a:rPr lang="en-US" dirty="0"/>
              <a:t>  Distinguish between a </a:t>
            </a:r>
            <a:r>
              <a:rPr lang="en-US" i="1" dirty="0"/>
              <a:t>continuous spectrum</a:t>
            </a:r>
            <a:r>
              <a:rPr lang="en-US" dirty="0"/>
              <a:t> and a </a:t>
            </a:r>
            <a:r>
              <a:rPr lang="en-US" i="1" dirty="0"/>
              <a:t>line spectrum</a:t>
            </a:r>
            <a:r>
              <a:rPr lang="en-US" dirty="0"/>
              <a:t>. </a:t>
            </a:r>
            <a:endParaRPr lang="en-GB" dirty="0"/>
          </a:p>
          <a:p>
            <a:r>
              <a:rPr lang="en-US" dirty="0"/>
              <a:t>            </a:t>
            </a:r>
            <a:r>
              <a:rPr lang="en-US" dirty="0">
                <a:solidFill>
                  <a:srgbClr val="FFFF00"/>
                </a:solidFill>
              </a:rPr>
              <a:t>2.3.3</a:t>
            </a:r>
            <a:r>
              <a:rPr lang="en-US" dirty="0"/>
              <a:t> Explain how the lines in the emission spectrum of hydrogen are related to  electron energy levels. </a:t>
            </a:r>
            <a:endParaRPr lang="en-GB" dirty="0"/>
          </a:p>
          <a:p>
            <a:r>
              <a:rPr lang="en-US" dirty="0"/>
              <a:t>            </a:t>
            </a:r>
            <a:r>
              <a:rPr lang="en-US" dirty="0">
                <a:solidFill>
                  <a:srgbClr val="FFFF00"/>
                </a:solidFill>
              </a:rPr>
              <a:t>2.3.4</a:t>
            </a:r>
            <a:r>
              <a:rPr lang="en-US" dirty="0"/>
              <a:t> Deduce the electron arrangement for atoms and ions up to Z=20.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5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3280"/>
            <a:ext cx="7272808" cy="611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7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n-GB" dirty="0" smtClean="0"/>
              <a:t>Notice that the because the lines get closer at high frequency (low wavelength)</a:t>
            </a:r>
          </a:p>
          <a:p>
            <a:r>
              <a:rPr lang="en-GB" dirty="0" smtClean="0"/>
              <a:t>We can deduce that the quantum levels get closer at high energy levels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46387"/>
            <a:ext cx="8639175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3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GB" dirty="0" smtClean="0"/>
              <a:t>We can also have an absorption spectrum for hydrogen.</a:t>
            </a:r>
          </a:p>
          <a:p>
            <a:r>
              <a:rPr lang="en-GB" dirty="0" smtClean="0"/>
              <a:t>If white light is shone at hydrogen, only specific frequencies are absorbed.</a:t>
            </a:r>
          </a:p>
          <a:p>
            <a:r>
              <a:rPr lang="en-GB" dirty="0" smtClean="0"/>
              <a:t>These correspond to the frequencies given out in the emission spectrum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8784976" cy="325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GB" dirty="0" smtClean="0"/>
              <a:t>How can you explain this?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Electronic Structure for Atoms up to Z=20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energy levels closer to the nucleus are more stable</a:t>
            </a:r>
          </a:p>
          <a:p>
            <a:r>
              <a:rPr lang="en-GB" dirty="0" smtClean="0"/>
              <a:t>So they tend to fill before energy levels further away.</a:t>
            </a:r>
          </a:p>
          <a:p>
            <a:r>
              <a:rPr lang="en-GB" dirty="0" smtClean="0"/>
              <a:t>There is a maximum number of electrons that each energy level can hold.</a:t>
            </a:r>
          </a:p>
          <a:p>
            <a:r>
              <a:rPr lang="en-GB" dirty="0" smtClean="0"/>
              <a:t>The first can hold 2 electrons</a:t>
            </a:r>
          </a:p>
          <a:p>
            <a:r>
              <a:rPr lang="en-GB" dirty="0" smtClean="0"/>
              <a:t>The second can hold 8 electrons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7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Beyond this it becomes more complicated</a:t>
            </a:r>
          </a:p>
          <a:p>
            <a:r>
              <a:rPr lang="en-GB" dirty="0" smtClean="0"/>
              <a:t>But the next 8 electrons go into the third energy level</a:t>
            </a:r>
          </a:p>
          <a:p>
            <a:r>
              <a:rPr lang="en-GB" dirty="0" smtClean="0"/>
              <a:t>The next 2 go into the fourth energy level.</a:t>
            </a:r>
          </a:p>
          <a:p>
            <a:r>
              <a:rPr lang="en-GB" dirty="0" smtClean="0"/>
              <a:t>Each energy level is called an </a:t>
            </a:r>
            <a:r>
              <a:rPr lang="en-GB" dirty="0" smtClean="0"/>
              <a:t>orbital (</a:t>
            </a:r>
            <a:r>
              <a:rPr lang="en-GB" smtClean="0"/>
              <a:t>or shell)</a:t>
            </a:r>
            <a:endParaRPr lang="en-GB" dirty="0" smtClean="0"/>
          </a:p>
          <a:p>
            <a:r>
              <a:rPr lang="en-GB" dirty="0" smtClean="0"/>
              <a:t>If a question asks for the electronic structure of an atom, we must give the number of electrons in each orbital.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6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GB" dirty="0" smtClean="0"/>
              <a:t>E.g. what is the electronic structure of aluminium?</a:t>
            </a:r>
          </a:p>
          <a:p>
            <a:r>
              <a:rPr lang="en-GB" dirty="0" smtClean="0"/>
              <a:t>From the periodic table, Al has 13 protons</a:t>
            </a:r>
          </a:p>
          <a:p>
            <a:r>
              <a:rPr lang="en-GB" dirty="0" smtClean="0"/>
              <a:t>Therefore it has 13 electrons.</a:t>
            </a:r>
          </a:p>
          <a:p>
            <a:r>
              <a:rPr lang="en-GB" dirty="0" smtClean="0"/>
              <a:t>2 in the first orbital</a:t>
            </a:r>
          </a:p>
          <a:p>
            <a:r>
              <a:rPr lang="en-GB" dirty="0" smtClean="0"/>
              <a:t>8 in the second</a:t>
            </a:r>
          </a:p>
          <a:p>
            <a:r>
              <a:rPr lang="en-GB" dirty="0" smtClean="0"/>
              <a:t>And 3 in the third.</a:t>
            </a:r>
          </a:p>
          <a:p>
            <a:r>
              <a:rPr lang="en-GB" dirty="0" smtClean="0"/>
              <a:t>We can represent this by 2,8,3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9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number of electrons an element has determines its chemical properties</a:t>
            </a:r>
          </a:p>
          <a:p>
            <a:r>
              <a:rPr lang="en-GB" dirty="0" smtClean="0"/>
              <a:t>In particular chemists are concerned with the outermost shell of electrons</a:t>
            </a:r>
          </a:p>
          <a:p>
            <a:r>
              <a:rPr lang="en-GB" dirty="0" smtClean="0"/>
              <a:t>The valence electrons.</a:t>
            </a:r>
          </a:p>
          <a:p>
            <a:r>
              <a:rPr lang="en-GB" dirty="0" smtClean="0"/>
              <a:t>The position of an element in the periodic table is closely related to its electronic structure.</a:t>
            </a:r>
          </a:p>
          <a:p>
            <a:r>
              <a:rPr lang="en-GB" dirty="0" smtClean="0"/>
              <a:t>The period (or row) tells us how many energy levels are occupied.</a:t>
            </a:r>
          </a:p>
          <a:p>
            <a:r>
              <a:rPr lang="en-GB" dirty="0" smtClean="0"/>
              <a:t>The group tells us how many electrons are in the valence shell.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n-GB" dirty="0" smtClean="0"/>
              <a:t>E.g. Phosphorous is in Group 5 and the third period.</a:t>
            </a:r>
          </a:p>
          <a:p>
            <a:endParaRPr lang="en-GB" dirty="0"/>
          </a:p>
          <a:p>
            <a:r>
              <a:rPr lang="en-GB" dirty="0" smtClean="0"/>
              <a:t>So it has 3 occupied shells</a:t>
            </a:r>
          </a:p>
          <a:p>
            <a:r>
              <a:rPr lang="en-GB" dirty="0" smtClean="0"/>
              <a:t>And the outer shell has 5 electrons.</a:t>
            </a:r>
          </a:p>
          <a:p>
            <a:endParaRPr lang="en-GB" dirty="0"/>
          </a:p>
          <a:p>
            <a:r>
              <a:rPr lang="en-GB" dirty="0" smtClean="0"/>
              <a:t>SL candidates need to be able to give the electronic structure for the first 20 elements</a:t>
            </a:r>
          </a:p>
          <a:p>
            <a:r>
              <a:rPr lang="en-GB" dirty="0" smtClean="0"/>
              <a:t>This is exactly the same requirement as IGCSE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30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0" y="1268760"/>
            <a:ext cx="874569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1" y="269625"/>
            <a:ext cx="8533442" cy="639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6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2.3</a:t>
            </a:r>
            <a:r>
              <a:rPr lang="en-US" b="1" dirty="0"/>
              <a:t> Electron arrangement </a:t>
            </a:r>
            <a:endParaRPr lang="en-GB" dirty="0"/>
          </a:p>
          <a:p>
            <a:r>
              <a:rPr lang="en-US" b="1" dirty="0"/>
              <a:t>            </a:t>
            </a:r>
            <a:r>
              <a:rPr lang="en-US" dirty="0">
                <a:solidFill>
                  <a:srgbClr val="FFFF00"/>
                </a:solidFill>
              </a:rPr>
              <a:t>2.3.1</a:t>
            </a:r>
            <a:r>
              <a:rPr lang="en-US" dirty="0"/>
              <a:t> Describe the electromagnetic spectrum. </a:t>
            </a:r>
            <a:endParaRPr lang="en-GB" dirty="0"/>
          </a:p>
          <a:p>
            <a:r>
              <a:rPr lang="en-US" dirty="0"/>
              <a:t>            </a:t>
            </a:r>
            <a:r>
              <a:rPr lang="en-US" dirty="0">
                <a:solidFill>
                  <a:srgbClr val="FFFF00"/>
                </a:solidFill>
              </a:rPr>
              <a:t>2.3.2</a:t>
            </a:r>
            <a:r>
              <a:rPr lang="en-US" dirty="0"/>
              <a:t>  Distinguish between a </a:t>
            </a:r>
            <a:r>
              <a:rPr lang="en-US" i="1" dirty="0"/>
              <a:t>continuous spectrum</a:t>
            </a:r>
            <a:r>
              <a:rPr lang="en-US" dirty="0"/>
              <a:t> and a </a:t>
            </a:r>
            <a:r>
              <a:rPr lang="en-US" i="1" dirty="0"/>
              <a:t>line spectrum</a:t>
            </a:r>
            <a:r>
              <a:rPr lang="en-US" dirty="0"/>
              <a:t>. </a:t>
            </a:r>
            <a:endParaRPr lang="en-GB" dirty="0"/>
          </a:p>
          <a:p>
            <a:r>
              <a:rPr lang="en-US" dirty="0"/>
              <a:t>            </a:t>
            </a:r>
            <a:r>
              <a:rPr lang="en-US" dirty="0">
                <a:solidFill>
                  <a:srgbClr val="FFFF00"/>
                </a:solidFill>
              </a:rPr>
              <a:t>2.3.3</a:t>
            </a:r>
            <a:r>
              <a:rPr lang="en-US" dirty="0"/>
              <a:t> Explain how the lines in the emission spectrum of hydrogen are related to  electron energy levels. </a:t>
            </a:r>
            <a:endParaRPr lang="en-GB" dirty="0"/>
          </a:p>
          <a:p>
            <a:r>
              <a:rPr lang="en-US" dirty="0"/>
              <a:t>            </a:t>
            </a:r>
            <a:r>
              <a:rPr lang="en-US" dirty="0">
                <a:solidFill>
                  <a:srgbClr val="FFFF00"/>
                </a:solidFill>
              </a:rPr>
              <a:t>2.3.4</a:t>
            </a:r>
            <a:r>
              <a:rPr lang="en-US" dirty="0"/>
              <a:t> Deduce the electron arrangement for atoms and ions up to Z=20.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5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3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Shinjuku by night</a:t>
            </a:r>
          </a:p>
          <a:p>
            <a:r>
              <a:rPr lang="en-GB" dirty="0" smtClean="0"/>
              <a:t>“The neon capital of the world”</a:t>
            </a:r>
          </a:p>
          <a:p>
            <a:r>
              <a:rPr lang="en-GB" dirty="0" smtClean="0"/>
              <a:t>How do neon lights work?</a:t>
            </a:r>
          </a:p>
          <a:p>
            <a:r>
              <a:rPr lang="en-GB" dirty="0" smtClean="0"/>
              <a:t>Why do different gases give out different colours?</a:t>
            </a:r>
          </a:p>
          <a:p>
            <a:r>
              <a:rPr lang="en-GB" dirty="0" smtClean="0"/>
              <a:t>We can use this information to begin building a picture of how electrons are arranged in atoms.</a:t>
            </a:r>
          </a:p>
          <a:p>
            <a:r>
              <a:rPr lang="en-GB" dirty="0" smtClean="0"/>
              <a:t>You may already know about how electrons are arranged (from IGCSE), but we can’t see electrons, so how do we know?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5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First we have to learn a little bit about light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Light is part of the electromagnetic spectrum.</a:t>
            </a:r>
          </a:p>
          <a:p>
            <a:r>
              <a:rPr lang="en-GB" dirty="0" smtClean="0"/>
              <a:t>This is energy given out by the sun (among other things!)</a:t>
            </a:r>
          </a:p>
          <a:p>
            <a:r>
              <a:rPr lang="en-GB" dirty="0" smtClean="0"/>
              <a:t>The electromagnetic spectrum is the full range of electromagnetic radiation.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7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brightnessContrast bright="19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6" y="620688"/>
            <a:ext cx="893750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We only need to think about the visible spectrum</a:t>
            </a:r>
            <a:r>
              <a:rPr lang="en-GB" dirty="0" smtClean="0"/>
              <a:t>. (For now!)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we examine light from the sun, we see a continuous spectrum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7920880" cy="366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GB" dirty="0" smtClean="0"/>
              <a:t>This means that the spectrum shows all the frequencies of visible light</a:t>
            </a:r>
          </a:p>
          <a:p>
            <a:r>
              <a:rPr lang="en-GB" dirty="0" smtClean="0"/>
              <a:t>i.e. it contains all the colours, and has no gaps.</a:t>
            </a:r>
          </a:p>
          <a:p>
            <a:endParaRPr lang="en-GB" dirty="0"/>
          </a:p>
          <a:p>
            <a:r>
              <a:rPr lang="en-GB" dirty="0" smtClean="0"/>
              <a:t>If we look at the spectrum from hydrogen gas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(we are using Hydrogen as an example because it is the simplest element)</a:t>
            </a:r>
          </a:p>
          <a:p>
            <a:pPr marL="0" indent="0">
              <a:buNone/>
            </a:pPr>
            <a:r>
              <a:rPr lang="en-GB" dirty="0" smtClean="0"/>
              <a:t>We see something very different!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0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714202"/>
          </a:xfrm>
        </p:spPr>
        <p:txBody>
          <a:bodyPr>
            <a:noAutofit/>
          </a:bodyPr>
          <a:lstStyle/>
          <a:p>
            <a:r>
              <a:rPr lang="en-GB" sz="3200" dirty="0" smtClean="0"/>
              <a:t>We see a line spectrum – </a:t>
            </a:r>
            <a:br>
              <a:rPr lang="en-GB" sz="3200" dirty="0" smtClean="0"/>
            </a:br>
            <a:r>
              <a:rPr lang="en-GB" sz="3200" dirty="0" smtClean="0"/>
              <a:t>a spectrum which only shows certain frequencies of visible light.</a:t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4099"/>
            <a:ext cx="8640960" cy="400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1004</Words>
  <Application>Microsoft Office PowerPoint</Application>
  <PresentationFormat>On-screen Show (4:3)</PresentationFormat>
  <Paragraphs>114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Electron Arrangement</vt:lpstr>
      <vt:lpstr>PowerPoint Presentation</vt:lpstr>
      <vt:lpstr>PowerPoint Presentation</vt:lpstr>
      <vt:lpstr>PowerPoint Presentation</vt:lpstr>
      <vt:lpstr>First we have to learn a little bit about light</vt:lpstr>
      <vt:lpstr>PowerPoint Presentation</vt:lpstr>
      <vt:lpstr>PowerPoint Presentation</vt:lpstr>
      <vt:lpstr>PowerPoint Presentation</vt:lpstr>
      <vt:lpstr>We see a line spectrum –  a spectrum which only shows certain frequencies of visible light. </vt:lpstr>
      <vt:lpstr>PowerPoint Presentation</vt:lpstr>
      <vt:lpstr>Hydrogen Emission Spectra Experiment – Experimental Observations</vt:lpstr>
      <vt:lpstr>PowerPoint Presentation</vt:lpstr>
      <vt:lpstr>The Bohr Model of an Atom</vt:lpstr>
      <vt:lpstr>Postulates of Bohr model</vt:lpstr>
      <vt:lpstr>PowerPoint Presentation</vt:lpstr>
      <vt:lpstr>PowerPoint Presentation</vt:lpstr>
      <vt:lpstr>PowerPoint Presentation</vt:lpstr>
      <vt:lpstr>PowerPoint Presentation</vt:lpstr>
      <vt:lpstr>Hydrogen Atom and Emission</vt:lpstr>
      <vt:lpstr>PowerPoint Presentation</vt:lpstr>
      <vt:lpstr>PowerPoint Presentation</vt:lpstr>
      <vt:lpstr>PowerPoint Presentation</vt:lpstr>
      <vt:lpstr>PowerPoint Presentation</vt:lpstr>
      <vt:lpstr>Electronic Structure for Atoms up to Z=20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Fundación Escolar Británicio Salvadore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Hennigan</dc:creator>
  <cp:lastModifiedBy>Andrew Hennigan</cp:lastModifiedBy>
  <cp:revision>20</cp:revision>
  <dcterms:created xsi:type="dcterms:W3CDTF">2011-05-04T20:55:27Z</dcterms:created>
  <dcterms:modified xsi:type="dcterms:W3CDTF">2011-05-17T17:38:24Z</dcterms:modified>
</cp:coreProperties>
</file>