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1" r:id="rId7"/>
    <p:sldId id="260" r:id="rId8"/>
    <p:sldId id="262" r:id="rId9"/>
    <p:sldId id="263" r:id="rId10"/>
    <p:sldId id="264" r:id="rId11"/>
    <p:sldId id="265"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2D2287-A9E1-4FEF-90EE-A40C46642C01}" type="datetimeFigureOut">
              <a:rPr lang="en-GB" smtClean="0"/>
              <a:t>18/07/2011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155790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2D2287-A9E1-4FEF-90EE-A40C46642C01}" type="datetimeFigureOut">
              <a:rPr lang="en-GB" smtClean="0"/>
              <a:t>18/07/2011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307023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2D2287-A9E1-4FEF-90EE-A40C46642C01}" type="datetimeFigureOut">
              <a:rPr lang="en-GB" smtClean="0"/>
              <a:t>18/07/2011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72756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2D2287-A9E1-4FEF-90EE-A40C46642C01}" type="datetimeFigureOut">
              <a:rPr lang="en-GB" smtClean="0"/>
              <a:t>18/07/2011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334686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D2287-A9E1-4FEF-90EE-A40C46642C01}" type="datetimeFigureOut">
              <a:rPr lang="en-GB" smtClean="0"/>
              <a:t>18/07/2011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86850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2D2287-A9E1-4FEF-90EE-A40C46642C01}" type="datetimeFigureOut">
              <a:rPr lang="en-GB" smtClean="0"/>
              <a:t>18/07/2011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29529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2D2287-A9E1-4FEF-90EE-A40C46642C01}" type="datetimeFigureOut">
              <a:rPr lang="en-GB" smtClean="0"/>
              <a:t>18/07/2011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334125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2D2287-A9E1-4FEF-90EE-A40C46642C01}" type="datetimeFigureOut">
              <a:rPr lang="en-GB" smtClean="0"/>
              <a:t>18/07/2011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184804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D2287-A9E1-4FEF-90EE-A40C46642C01}" type="datetimeFigureOut">
              <a:rPr lang="en-GB" smtClean="0"/>
              <a:t>18/07/2011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5073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D2287-A9E1-4FEF-90EE-A40C46642C01}" type="datetimeFigureOut">
              <a:rPr lang="en-GB" smtClean="0"/>
              <a:t>18/07/2011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158810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D2287-A9E1-4FEF-90EE-A40C46642C01}" type="datetimeFigureOut">
              <a:rPr lang="en-GB" smtClean="0"/>
              <a:t>18/07/2011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2ADDC-62EE-480E-84BD-FDB80144353B}" type="slidenum">
              <a:rPr lang="en-GB" smtClean="0"/>
              <a:t>‹#›</a:t>
            </a:fld>
            <a:endParaRPr lang="en-GB"/>
          </a:p>
        </p:txBody>
      </p:sp>
    </p:spTree>
    <p:extLst>
      <p:ext uri="{BB962C8B-B14F-4D97-AF65-F5344CB8AC3E}">
        <p14:creationId xmlns:p14="http://schemas.microsoft.com/office/powerpoint/2010/main" val="404455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D2287-A9E1-4FEF-90EE-A40C46642C01}" type="datetimeFigureOut">
              <a:rPr lang="en-GB" smtClean="0"/>
              <a:t>18/07/2011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2ADDC-62EE-480E-84BD-FDB80144353B}" type="slidenum">
              <a:rPr lang="en-GB" smtClean="0"/>
              <a:t>‹#›</a:t>
            </a:fld>
            <a:endParaRPr lang="en-GB"/>
          </a:p>
        </p:txBody>
      </p:sp>
    </p:spTree>
    <p:extLst>
      <p:ext uri="{BB962C8B-B14F-4D97-AF65-F5344CB8AC3E}">
        <p14:creationId xmlns:p14="http://schemas.microsoft.com/office/powerpoint/2010/main" val="3307842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936104"/>
          </a:xfrm>
        </p:spPr>
        <p:txBody>
          <a:bodyPr/>
          <a:lstStyle/>
          <a:p>
            <a:r>
              <a:rPr lang="en-GB" dirty="0" smtClean="0"/>
              <a:t>C7 - Nanotechnology</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299" y="1124744"/>
            <a:ext cx="7771117" cy="582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695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GB" sz="3200" dirty="0">
                <a:solidFill>
                  <a:srgbClr val="FFFF00"/>
                </a:solidFill>
                <a:ea typeface="+mn-ea"/>
                <a:cs typeface="+mn-cs"/>
              </a:rPr>
              <a:t>C.7.3</a:t>
            </a:r>
            <a:r>
              <a:rPr lang="en-GB" sz="3200" dirty="0">
                <a:solidFill>
                  <a:prstClr val="white"/>
                </a:solidFill>
                <a:ea typeface="+mn-ea"/>
                <a:cs typeface="+mn-cs"/>
              </a:rPr>
              <a:t> Describe the structure and properties of carbon nanotubes. </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403776"/>
            <a:ext cx="4752528" cy="4773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08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a:bodyPr>
          <a:lstStyle/>
          <a:p>
            <a:r>
              <a:rPr lang="en-GB" dirty="0" smtClean="0"/>
              <a:t>Nanotubes are hollow cylinders made of carbon atoms.</a:t>
            </a:r>
          </a:p>
          <a:p>
            <a:r>
              <a:rPr lang="en-GB" dirty="0" smtClean="0"/>
              <a:t>They are typically about 1 nm across.</a:t>
            </a:r>
          </a:p>
          <a:p>
            <a:r>
              <a:rPr lang="en-GB" dirty="0" smtClean="0"/>
              <a:t>They can be single walled or multi walled – 2 or more tubes inside each other.</a:t>
            </a:r>
          </a:p>
          <a:p>
            <a:r>
              <a:rPr lang="en-GB" dirty="0" smtClean="0"/>
              <a:t>The walls of the tubes have a hexagonal structure similar to that of graphite with covalent bonding</a:t>
            </a:r>
          </a:p>
          <a:p>
            <a:r>
              <a:rPr lang="en-GB" dirty="0" smtClean="0"/>
              <a:t>Test for HL students – what kind of hybridisation is present?</a:t>
            </a:r>
          </a:p>
          <a:p>
            <a:r>
              <a:rPr lang="en-GB" dirty="0" smtClean="0"/>
              <a:t>Each carbon forms 3 sigma bonds, so its SP2 hybridisation!</a:t>
            </a:r>
            <a:endParaRPr lang="en-GB" dirty="0"/>
          </a:p>
        </p:txBody>
      </p:sp>
    </p:spTree>
    <p:extLst>
      <p:ext uri="{BB962C8B-B14F-4D97-AF65-F5344CB8AC3E}">
        <p14:creationId xmlns:p14="http://schemas.microsoft.com/office/powerpoint/2010/main" val="427197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r>
              <a:rPr lang="en-GB" dirty="0" smtClean="0"/>
              <a:t>The covalent bonding means that nanotubes are very strong.</a:t>
            </a:r>
          </a:p>
          <a:p>
            <a:r>
              <a:rPr lang="en-GB" dirty="0" smtClean="0"/>
              <a:t>They are structurally rigid</a:t>
            </a:r>
          </a:p>
          <a:p>
            <a:endParaRPr lang="en-GB" dirty="0"/>
          </a:p>
          <a:p>
            <a:r>
              <a:rPr lang="en-GB" dirty="0" smtClean="0"/>
              <a:t>The ends of the tubes are closed by curved caps.</a:t>
            </a:r>
          </a:p>
          <a:p>
            <a:r>
              <a:rPr lang="en-GB" dirty="0" smtClean="0"/>
              <a:t>To make the curved cap possible, it has to be made of a mixture of hexagons and pentagons.</a:t>
            </a:r>
          </a:p>
          <a:p>
            <a:r>
              <a:rPr lang="en-GB" dirty="0" smtClean="0"/>
              <a:t>(look at the panels on a football!)</a:t>
            </a:r>
            <a:endParaRPr lang="en-GB" dirty="0"/>
          </a:p>
        </p:txBody>
      </p:sp>
    </p:spTree>
    <p:extLst>
      <p:ext uri="{BB962C8B-B14F-4D97-AF65-F5344CB8AC3E}">
        <p14:creationId xmlns:p14="http://schemas.microsoft.com/office/powerpoint/2010/main" val="2416357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56084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3463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GB" dirty="0" smtClean="0"/>
              <a:t>The pentagons present in the end caps have a different bond angle.</a:t>
            </a:r>
          </a:p>
          <a:p>
            <a:r>
              <a:rPr lang="en-GB" dirty="0" smtClean="0"/>
              <a:t>This affects their chemical properties and their physical properties.</a:t>
            </a:r>
          </a:p>
          <a:p>
            <a:r>
              <a:rPr lang="en-GB" dirty="0" smtClean="0"/>
              <a:t>They are more reactive than hexagons, and this reactivity allows particles of metals, metal oxides or metal salts to be inserted inside the nanotube.</a:t>
            </a:r>
            <a:endParaRPr lang="en-GB" dirty="0"/>
          </a:p>
        </p:txBody>
      </p:sp>
    </p:spTree>
    <p:extLst>
      <p:ext uri="{BB962C8B-B14F-4D97-AF65-F5344CB8AC3E}">
        <p14:creationId xmlns:p14="http://schemas.microsoft.com/office/powerpoint/2010/main" val="1352711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GB" dirty="0" smtClean="0"/>
              <a:t>The pentagons also have different conductivity to graphite.</a:t>
            </a:r>
          </a:p>
          <a:p>
            <a:r>
              <a:rPr lang="en-GB" dirty="0" smtClean="0"/>
              <a:t>Very thick nanotubes have mostly “wall” and not much “cap”</a:t>
            </a:r>
          </a:p>
          <a:p>
            <a:r>
              <a:rPr lang="en-GB" dirty="0" smtClean="0"/>
              <a:t>So they behave like graphite</a:t>
            </a:r>
          </a:p>
          <a:p>
            <a:r>
              <a:rPr lang="en-GB" dirty="0" smtClean="0"/>
              <a:t>Thinner tubes have less wall and more cap, so they behave less like graphite.</a:t>
            </a:r>
          </a:p>
          <a:p>
            <a:r>
              <a:rPr lang="en-GB" dirty="0" smtClean="0"/>
              <a:t>By changing the length, diameter and number of walls, nanotubes can be made to behave as conductors or semiconductors.</a:t>
            </a:r>
            <a:endParaRPr lang="en-GB" dirty="0"/>
          </a:p>
        </p:txBody>
      </p:sp>
    </p:spTree>
    <p:extLst>
      <p:ext uri="{BB962C8B-B14F-4D97-AF65-F5344CB8AC3E}">
        <p14:creationId xmlns:p14="http://schemas.microsoft.com/office/powerpoint/2010/main" val="217291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GB" sz="3200" dirty="0">
                <a:solidFill>
                  <a:srgbClr val="FFFF00"/>
                </a:solidFill>
                <a:ea typeface="+mn-ea"/>
                <a:cs typeface="+mn-cs"/>
              </a:rPr>
              <a:t>C.7.4</a:t>
            </a:r>
            <a:r>
              <a:rPr lang="en-GB" sz="3200" dirty="0">
                <a:solidFill>
                  <a:prstClr val="white"/>
                </a:solidFill>
                <a:ea typeface="+mn-ea"/>
                <a:cs typeface="+mn-cs"/>
              </a:rPr>
              <a:t> Discuss some of the implications of nanotechnology. </a:t>
            </a:r>
            <a:endParaRPr lang="en-GB" dirty="0"/>
          </a:p>
        </p:txBody>
      </p:sp>
      <p:sp>
        <p:nvSpPr>
          <p:cNvPr id="3" name="Content Placeholder 2"/>
          <p:cNvSpPr>
            <a:spLocks noGrp="1"/>
          </p:cNvSpPr>
          <p:nvPr>
            <p:ph idx="1"/>
          </p:nvPr>
        </p:nvSpPr>
        <p:spPr/>
        <p:txBody>
          <a:bodyPr>
            <a:normAutofit fontScale="92500" lnSpcReduction="20000"/>
          </a:bodyPr>
          <a:lstStyle/>
          <a:p>
            <a:r>
              <a:rPr lang="en-GB" u="sng" dirty="0" smtClean="0"/>
              <a:t>Possible uses of nanotechnology:</a:t>
            </a:r>
          </a:p>
          <a:p>
            <a:r>
              <a:rPr lang="en-GB" dirty="0" smtClean="0"/>
              <a:t>This is a developing field. Things change quickly.</a:t>
            </a:r>
          </a:p>
          <a:p>
            <a:r>
              <a:rPr lang="en-GB" dirty="0" smtClean="0"/>
              <a:t>One current use is to try to make electronic circuitry smaller (nanowires)</a:t>
            </a:r>
          </a:p>
          <a:p>
            <a:r>
              <a:rPr lang="en-GB" dirty="0" smtClean="0"/>
              <a:t>NT may also be useful in catalysis, very strong construction materials, invisible sunscreens, </a:t>
            </a:r>
            <a:r>
              <a:rPr lang="en-GB" dirty="0" err="1" smtClean="0"/>
              <a:t>bacteriocidal</a:t>
            </a:r>
            <a:r>
              <a:rPr lang="en-GB" dirty="0" smtClean="0"/>
              <a:t> bandages and clothing, new delivery systems for medicines, swimming pool cleaners, self cleaning glass.</a:t>
            </a:r>
          </a:p>
          <a:p>
            <a:r>
              <a:rPr lang="en-GB" dirty="0" smtClean="0"/>
              <a:t>Who knows what else! Try researching it yourself.</a:t>
            </a:r>
            <a:endParaRPr lang="en-GB" dirty="0"/>
          </a:p>
        </p:txBody>
      </p:sp>
    </p:spTree>
    <p:extLst>
      <p:ext uri="{BB962C8B-B14F-4D97-AF65-F5344CB8AC3E}">
        <p14:creationId xmlns:p14="http://schemas.microsoft.com/office/powerpoint/2010/main" val="259005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r>
              <a:rPr lang="en-GB" u="sng" dirty="0" smtClean="0"/>
              <a:t>Possible concerns:</a:t>
            </a:r>
          </a:p>
          <a:p>
            <a:r>
              <a:rPr lang="en-GB" dirty="0" smtClean="0"/>
              <a:t>Health effects and toxicity have not yet been fully established.</a:t>
            </a:r>
          </a:p>
          <a:p>
            <a:r>
              <a:rPr lang="en-GB" dirty="0" smtClean="0"/>
              <a:t>The small size of nanoparticles means they can easily get into the body through inhalation or skin absorption.</a:t>
            </a:r>
          </a:p>
          <a:p>
            <a:r>
              <a:rPr lang="en-GB" dirty="0" smtClean="0"/>
              <a:t>We don’t yet know the risks of this. Can nanoparticles affect the genetic make up of cells? Can they cross the blood-brain barrier? Can they cause cancer?</a:t>
            </a:r>
          </a:p>
          <a:p>
            <a:r>
              <a:rPr lang="en-GB" dirty="0" smtClean="0"/>
              <a:t>Their properties are affected by size, shape surface area/volume ratio so the questions aren’t easy to answer.</a:t>
            </a:r>
            <a:endParaRPr lang="en-GB" dirty="0"/>
          </a:p>
        </p:txBody>
      </p:sp>
    </p:spTree>
    <p:extLst>
      <p:ext uri="{BB962C8B-B14F-4D97-AF65-F5344CB8AC3E}">
        <p14:creationId xmlns:p14="http://schemas.microsoft.com/office/powerpoint/2010/main" val="4824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r>
              <a:rPr lang="en-GB" dirty="0" smtClean="0"/>
              <a:t>Because nanotechnology doesn’t require heavy industry and large capital investment, there is potential for very rapid growth.</a:t>
            </a:r>
          </a:p>
          <a:p>
            <a:r>
              <a:rPr lang="en-GB" dirty="0" smtClean="0"/>
              <a:t>This could potentially lead to regulatory challenges as new industries develop.</a:t>
            </a:r>
          </a:p>
          <a:p>
            <a:endParaRPr lang="en-GB" dirty="0"/>
          </a:p>
          <a:p>
            <a:r>
              <a:rPr lang="en-GB" dirty="0" smtClean="0"/>
              <a:t>Could relatively cheap nanotechnology reduce the rich-poor divide by supplying cheap consumables?</a:t>
            </a:r>
          </a:p>
          <a:p>
            <a:r>
              <a:rPr lang="en-GB" dirty="0" smtClean="0"/>
              <a:t>What are the military implications</a:t>
            </a:r>
            <a:endParaRPr lang="en-GB" dirty="0"/>
          </a:p>
        </p:txBody>
      </p:sp>
    </p:spTree>
    <p:extLst>
      <p:ext uri="{BB962C8B-B14F-4D97-AF65-F5344CB8AC3E}">
        <p14:creationId xmlns:p14="http://schemas.microsoft.com/office/powerpoint/2010/main" val="3851106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GB" dirty="0" smtClean="0"/>
              <a:t>Nanotechnology is an industry in its early stages.</a:t>
            </a:r>
          </a:p>
          <a:p>
            <a:r>
              <a:rPr lang="en-GB" dirty="0" smtClean="0"/>
              <a:t>It is not yet well understood</a:t>
            </a:r>
          </a:p>
          <a:p>
            <a:r>
              <a:rPr lang="en-GB" dirty="0" smtClean="0"/>
              <a:t>There is potential for a lot of money to be made by the right person</a:t>
            </a:r>
          </a:p>
          <a:p>
            <a:r>
              <a:rPr lang="en-GB" dirty="0" smtClean="0"/>
              <a:t>There is also potential for major problems</a:t>
            </a:r>
          </a:p>
          <a:p>
            <a:r>
              <a:rPr lang="en-GB" dirty="0" smtClean="0"/>
              <a:t>It will be the responsibility of your generation to oversee </a:t>
            </a:r>
            <a:r>
              <a:rPr lang="en-GB" smtClean="0"/>
              <a:t>its development.</a:t>
            </a:r>
            <a:endParaRPr lang="en-GB" dirty="0"/>
          </a:p>
        </p:txBody>
      </p:sp>
    </p:spTree>
    <p:extLst>
      <p:ext uri="{BB962C8B-B14F-4D97-AF65-F5344CB8AC3E}">
        <p14:creationId xmlns:p14="http://schemas.microsoft.com/office/powerpoint/2010/main" val="314603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GB" dirty="0" smtClean="0"/>
              <a:t>Syllabus statements</a:t>
            </a:r>
            <a:endParaRPr lang="en-GB" dirty="0"/>
          </a:p>
        </p:txBody>
      </p:sp>
      <p:sp>
        <p:nvSpPr>
          <p:cNvPr id="3" name="Content Placeholder 2"/>
          <p:cNvSpPr>
            <a:spLocks noGrp="1"/>
          </p:cNvSpPr>
          <p:nvPr>
            <p:ph idx="1"/>
          </p:nvPr>
        </p:nvSpPr>
        <p:spPr/>
        <p:txBody>
          <a:bodyPr>
            <a:normAutofit/>
          </a:bodyPr>
          <a:lstStyle/>
          <a:p>
            <a:r>
              <a:rPr lang="en-GB" dirty="0">
                <a:solidFill>
                  <a:srgbClr val="FFFF00"/>
                </a:solidFill>
              </a:rPr>
              <a:t>C.7.1</a:t>
            </a:r>
            <a:r>
              <a:rPr lang="en-GB" dirty="0"/>
              <a:t> Define the term </a:t>
            </a:r>
            <a:r>
              <a:rPr lang="en-GB" i="1" dirty="0"/>
              <a:t>nanotechnology</a:t>
            </a:r>
            <a:r>
              <a:rPr lang="en-GB" dirty="0"/>
              <a:t>. </a:t>
            </a:r>
            <a:endParaRPr lang="en-GB" dirty="0" smtClean="0"/>
          </a:p>
          <a:p>
            <a:r>
              <a:rPr lang="en-GB" dirty="0" smtClean="0">
                <a:solidFill>
                  <a:srgbClr val="FFFF00"/>
                </a:solidFill>
              </a:rPr>
              <a:t>C.7.2</a:t>
            </a:r>
            <a:r>
              <a:rPr lang="en-GB" dirty="0" smtClean="0"/>
              <a:t> </a:t>
            </a:r>
            <a:r>
              <a:rPr lang="en-GB" dirty="0"/>
              <a:t>Distinguish between </a:t>
            </a:r>
            <a:r>
              <a:rPr lang="en-GB" i="1" dirty="0"/>
              <a:t>physical </a:t>
            </a:r>
            <a:r>
              <a:rPr lang="en-GB" dirty="0"/>
              <a:t>and </a:t>
            </a:r>
            <a:r>
              <a:rPr lang="en-GB" i="1" dirty="0"/>
              <a:t>chemical </a:t>
            </a:r>
            <a:r>
              <a:rPr lang="en-GB" dirty="0"/>
              <a:t>techniques in manipulating atoms to form molecules.</a:t>
            </a:r>
          </a:p>
          <a:p>
            <a:r>
              <a:rPr lang="en-GB" dirty="0" smtClean="0">
                <a:solidFill>
                  <a:srgbClr val="FFFF00"/>
                </a:solidFill>
              </a:rPr>
              <a:t>C.7.3</a:t>
            </a:r>
            <a:r>
              <a:rPr lang="en-GB" dirty="0" smtClean="0"/>
              <a:t> </a:t>
            </a:r>
            <a:r>
              <a:rPr lang="en-GB" dirty="0"/>
              <a:t>Describe the structure and properties of carbon nanotubes. </a:t>
            </a:r>
            <a:endParaRPr lang="en-GB" dirty="0" smtClean="0"/>
          </a:p>
          <a:p>
            <a:r>
              <a:rPr lang="en-GB" dirty="0" smtClean="0">
                <a:solidFill>
                  <a:srgbClr val="FFFF00"/>
                </a:solidFill>
              </a:rPr>
              <a:t>C.7.4</a:t>
            </a:r>
            <a:r>
              <a:rPr lang="en-GB" dirty="0" smtClean="0"/>
              <a:t> </a:t>
            </a:r>
            <a:r>
              <a:rPr lang="en-GB" dirty="0"/>
              <a:t>Discuss some of the implications of nanotechnology. </a:t>
            </a:r>
          </a:p>
        </p:txBody>
      </p:sp>
    </p:spTree>
    <p:extLst>
      <p:ext uri="{BB962C8B-B14F-4D97-AF65-F5344CB8AC3E}">
        <p14:creationId xmlns:p14="http://schemas.microsoft.com/office/powerpoint/2010/main" val="1323890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GB" dirty="0" smtClean="0"/>
              <a:t>You should already know about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Fullerenes</a:t>
            </a:r>
          </a:p>
          <a:p>
            <a:r>
              <a:rPr lang="en-GB" dirty="0" smtClean="0"/>
              <a:t>Especially Buckminster – Fullerene</a:t>
            </a:r>
          </a:p>
          <a:p>
            <a:r>
              <a:rPr lang="en-GB" dirty="0" smtClean="0"/>
              <a:t>“</a:t>
            </a:r>
            <a:r>
              <a:rPr lang="en-GB" dirty="0" err="1" smtClean="0"/>
              <a:t>Buckyballs</a:t>
            </a:r>
            <a:r>
              <a:rPr lang="en-GB" dirty="0" smtClean="0"/>
              <a:t>”</a:t>
            </a:r>
          </a:p>
          <a:p>
            <a:endParaRPr lang="en-GB" dirty="0"/>
          </a:p>
          <a:p>
            <a:r>
              <a:rPr lang="en-GB" dirty="0" smtClean="0"/>
              <a:t>Its also worthwhile reading up about </a:t>
            </a:r>
            <a:r>
              <a:rPr lang="en-GB" dirty="0" err="1" smtClean="0"/>
              <a:t>graphene</a:t>
            </a:r>
            <a:r>
              <a:rPr lang="en-GB" dirty="0" smtClean="0"/>
              <a:t>.</a:t>
            </a:r>
          </a:p>
          <a:p>
            <a:r>
              <a:rPr lang="en-GB" dirty="0" smtClean="0"/>
              <a:t>Lots of this is technology that is still being developed. There will be plenty of up to date stuff on the internet.</a:t>
            </a:r>
          </a:p>
          <a:p>
            <a:r>
              <a:rPr lang="en-GB" dirty="0" smtClean="0"/>
              <a:t>Be an independent learner and do some background reading.</a:t>
            </a:r>
            <a:endParaRPr lang="en-GB" dirty="0"/>
          </a:p>
        </p:txBody>
      </p:sp>
    </p:spTree>
    <p:extLst>
      <p:ext uri="{BB962C8B-B14F-4D97-AF65-F5344CB8AC3E}">
        <p14:creationId xmlns:p14="http://schemas.microsoft.com/office/powerpoint/2010/main" val="391878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GB" sz="3200" dirty="0">
                <a:solidFill>
                  <a:srgbClr val="FFFF00"/>
                </a:solidFill>
                <a:ea typeface="+mn-ea"/>
                <a:cs typeface="+mn-cs"/>
              </a:rPr>
              <a:t>C.7.1</a:t>
            </a:r>
            <a:r>
              <a:rPr lang="en-GB" sz="3200" dirty="0">
                <a:solidFill>
                  <a:prstClr val="white"/>
                </a:solidFill>
                <a:ea typeface="+mn-ea"/>
                <a:cs typeface="+mn-cs"/>
              </a:rPr>
              <a:t> Define the term </a:t>
            </a:r>
            <a:r>
              <a:rPr lang="en-GB" sz="3200" i="1" dirty="0">
                <a:solidFill>
                  <a:prstClr val="white"/>
                </a:solidFill>
                <a:ea typeface="+mn-ea"/>
                <a:cs typeface="+mn-cs"/>
              </a:rPr>
              <a:t>nanotechnology</a:t>
            </a:r>
            <a:r>
              <a:rPr lang="en-GB" sz="3200" dirty="0">
                <a:solidFill>
                  <a:prstClr val="white"/>
                </a:solidFill>
                <a:ea typeface="+mn-ea"/>
                <a:cs typeface="+mn-cs"/>
              </a:rPr>
              <a:t>.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Nanotechnology involves research and technology development at the 1nm to 100nm range.</a:t>
            </a:r>
          </a:p>
          <a:p>
            <a:endParaRPr lang="en-GB" dirty="0"/>
          </a:p>
          <a:p>
            <a:r>
              <a:rPr lang="en-GB" dirty="0" smtClean="0"/>
              <a:t>1nm = 10</a:t>
            </a:r>
            <a:r>
              <a:rPr lang="en-GB" baseline="30000" dirty="0" smtClean="0"/>
              <a:t>-12</a:t>
            </a:r>
            <a:r>
              <a:rPr lang="en-GB" dirty="0" smtClean="0"/>
              <a:t>m</a:t>
            </a:r>
          </a:p>
          <a:p>
            <a:r>
              <a:rPr lang="en-GB" dirty="0" smtClean="0"/>
              <a:t>Typically this is the size of a group of atoms</a:t>
            </a:r>
          </a:p>
          <a:p>
            <a:r>
              <a:rPr lang="en-GB" dirty="0" smtClean="0"/>
              <a:t>A small bacterium is about 200nm</a:t>
            </a:r>
          </a:p>
          <a:p>
            <a:r>
              <a:rPr lang="en-GB" dirty="0" smtClean="0"/>
              <a:t>DNA is about 2.5 nm wide</a:t>
            </a:r>
          </a:p>
          <a:p>
            <a:r>
              <a:rPr lang="en-GB" dirty="0" smtClean="0"/>
              <a:t>A human hair has a thickness of 100,000 nm</a:t>
            </a:r>
            <a:endParaRPr lang="en-GB" dirty="0"/>
          </a:p>
        </p:txBody>
      </p:sp>
    </p:spTree>
    <p:extLst>
      <p:ext uri="{BB962C8B-B14F-4D97-AF65-F5344CB8AC3E}">
        <p14:creationId xmlns:p14="http://schemas.microsoft.com/office/powerpoint/2010/main" val="1634153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GB" sz="3200" dirty="0">
                <a:solidFill>
                  <a:srgbClr val="FFFF00"/>
                </a:solidFill>
                <a:ea typeface="+mn-ea"/>
                <a:cs typeface="+mn-cs"/>
              </a:rPr>
              <a:t>C.7.2</a:t>
            </a:r>
            <a:r>
              <a:rPr lang="en-GB" sz="3200" dirty="0">
                <a:solidFill>
                  <a:prstClr val="white"/>
                </a:solidFill>
                <a:ea typeface="+mn-ea"/>
                <a:cs typeface="+mn-cs"/>
              </a:rPr>
              <a:t> Distinguish between </a:t>
            </a:r>
            <a:r>
              <a:rPr lang="en-GB" sz="3200" i="1" dirty="0">
                <a:solidFill>
                  <a:prstClr val="white"/>
                </a:solidFill>
                <a:ea typeface="+mn-ea"/>
                <a:cs typeface="+mn-cs"/>
              </a:rPr>
              <a:t>physical </a:t>
            </a:r>
            <a:r>
              <a:rPr lang="en-GB" sz="3200" dirty="0">
                <a:solidFill>
                  <a:prstClr val="white"/>
                </a:solidFill>
                <a:ea typeface="+mn-ea"/>
                <a:cs typeface="+mn-cs"/>
              </a:rPr>
              <a:t>and </a:t>
            </a:r>
            <a:r>
              <a:rPr lang="en-GB" sz="3200" i="1" dirty="0">
                <a:solidFill>
                  <a:prstClr val="white"/>
                </a:solidFill>
                <a:ea typeface="+mn-ea"/>
                <a:cs typeface="+mn-cs"/>
              </a:rPr>
              <a:t>chemical </a:t>
            </a:r>
            <a:r>
              <a:rPr lang="en-GB" sz="3200" dirty="0">
                <a:solidFill>
                  <a:prstClr val="white"/>
                </a:solidFill>
                <a:ea typeface="+mn-ea"/>
                <a:cs typeface="+mn-cs"/>
              </a:rPr>
              <a:t>techniques in manipulating atoms to form molecules</a:t>
            </a:r>
            <a:r>
              <a:rPr lang="en-GB" sz="3200" dirty="0" smtClean="0">
                <a:solidFill>
                  <a:prstClr val="white"/>
                </a:solidFill>
                <a:ea typeface="+mn-ea"/>
                <a:cs typeface="+mn-cs"/>
              </a:rPr>
              <a:t>.</a:t>
            </a:r>
            <a:endParaRPr lang="en-GB" dirty="0"/>
          </a:p>
        </p:txBody>
      </p:sp>
      <p:sp>
        <p:nvSpPr>
          <p:cNvPr id="3" name="Content Placeholder 2"/>
          <p:cNvSpPr>
            <a:spLocks noGrp="1"/>
          </p:cNvSpPr>
          <p:nvPr>
            <p:ph idx="1"/>
          </p:nvPr>
        </p:nvSpPr>
        <p:spPr/>
        <p:txBody>
          <a:bodyPr/>
          <a:lstStyle/>
          <a:p>
            <a:r>
              <a:rPr lang="en-GB" dirty="0" smtClean="0"/>
              <a:t>Physical techniques allow atoms to be manipulated and position according to specific requirements.</a:t>
            </a:r>
          </a:p>
          <a:p>
            <a:r>
              <a:rPr lang="en-GB" dirty="0" smtClean="0"/>
              <a:t>Examples include vaporizing metals and forming a layer 1 atom thick when the vapour is cooled.</a:t>
            </a:r>
          </a:p>
          <a:p>
            <a:r>
              <a:rPr lang="en-GB" dirty="0" smtClean="0"/>
              <a:t>And the use of a Scanning Tunnelling Microscope (STM) . . .</a:t>
            </a:r>
            <a:endParaRPr lang="en-GB" dirty="0"/>
          </a:p>
        </p:txBody>
      </p:sp>
    </p:spTree>
    <p:extLst>
      <p:ext uri="{BB962C8B-B14F-4D97-AF65-F5344CB8AC3E}">
        <p14:creationId xmlns:p14="http://schemas.microsoft.com/office/powerpoint/2010/main" val="250396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don’t have to know this, but . .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scanning tunnelling microscope (STM) is a type of electron microscope that shows three-dimensional images of a sample. In the STM, the structure of a surface is studied using a stylus that scans the surface at a fixed distance from it.</a:t>
            </a:r>
          </a:p>
          <a:p>
            <a:r>
              <a:rPr lang="en-GB" dirty="0" smtClean="0"/>
              <a:t>An extremely fine conducting probe is held close to the sample. Electrons tunnel between the surface and the stylus, producing an electrical signal. The stylus is extremely sharp, the tip being formed by one single atom. It slowly scans across the surface at a distance of only an atom's diameter. The stylus is raised and lowered in order to keep the signal constant and maintain the distance. This enables it to follow even the smallest details of the surface it is scanning. Recording the vertical movement of the stylus makes it possible to study the structure of the surface atom by atom. A profile of the surface is created, and from that a computer-generated contour map of the surface is produced.</a:t>
            </a:r>
            <a:endParaRPr lang="en-GB" dirty="0"/>
          </a:p>
        </p:txBody>
      </p:sp>
    </p:spTree>
    <p:extLst>
      <p:ext uri="{BB962C8B-B14F-4D97-AF65-F5344CB8AC3E}">
        <p14:creationId xmlns:p14="http://schemas.microsoft.com/office/powerpoint/2010/main" val="31872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576263"/>
            <a:ext cx="6972300" cy="570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873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r>
              <a:rPr lang="en-GB" dirty="0" smtClean="0"/>
              <a:t>The voltage on the very fine tip (usually made of a platinum alloy) can be used to “pick up” and move polar molecules, or even radicals.</a:t>
            </a:r>
          </a:p>
          <a:p>
            <a:r>
              <a:rPr lang="en-GB" dirty="0" smtClean="0"/>
              <a:t>(I mention radicals for a reason:</a:t>
            </a:r>
          </a:p>
          <a:p>
            <a:r>
              <a:rPr lang="en-GB" dirty="0" smtClean="0"/>
              <a:t>The textbook uses the example of the platinum tip catalysing the fission of a H-H bond to give two hydrogen radicals.</a:t>
            </a:r>
          </a:p>
          <a:p>
            <a:r>
              <a:rPr lang="en-GB" dirty="0" smtClean="0"/>
              <a:t>The radicals can then be positioned to selectively add across a C=C double bond.</a:t>
            </a:r>
          </a:p>
          <a:p>
            <a:r>
              <a:rPr lang="en-GB" dirty="0" smtClean="0"/>
              <a:t>Why you would want to do this is another question!)</a:t>
            </a:r>
            <a:endParaRPr lang="en-GB" dirty="0"/>
          </a:p>
        </p:txBody>
      </p:sp>
    </p:spTree>
    <p:extLst>
      <p:ext uri="{BB962C8B-B14F-4D97-AF65-F5344CB8AC3E}">
        <p14:creationId xmlns:p14="http://schemas.microsoft.com/office/powerpoint/2010/main" val="76227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85000" lnSpcReduction="10000"/>
          </a:bodyPr>
          <a:lstStyle/>
          <a:p>
            <a:r>
              <a:rPr lang="en-GB" dirty="0" smtClean="0"/>
              <a:t>Chemical techniques position atoms using chemical reactions.</a:t>
            </a:r>
          </a:p>
          <a:p>
            <a:r>
              <a:rPr lang="en-GB" dirty="0" err="1" smtClean="0"/>
              <a:t>Eg</a:t>
            </a:r>
            <a:r>
              <a:rPr lang="en-GB" dirty="0" smtClean="0"/>
              <a:t>. Enzyme – substrate reactions in biochemistry, or . . . </a:t>
            </a:r>
          </a:p>
          <a:p>
            <a:r>
              <a:rPr lang="en-GB" dirty="0" smtClean="0">
                <a:effectLst/>
              </a:rPr>
              <a:t>The chemical method provides the horizontal growth of nanowires from individual gold </a:t>
            </a:r>
            <a:r>
              <a:rPr lang="en-GB" dirty="0" err="1" smtClean="0">
                <a:effectLst/>
              </a:rPr>
              <a:t>nanodroplets</a:t>
            </a:r>
            <a:r>
              <a:rPr lang="en-GB" dirty="0" smtClean="0">
                <a:effectLst/>
              </a:rPr>
              <a:t>, and their alignment is dictated by lattice match with the underlying substrate. Locations of NWs, with a </a:t>
            </a:r>
            <a:r>
              <a:rPr lang="en-GB" dirty="0" err="1" smtClean="0">
                <a:effectLst/>
              </a:rPr>
              <a:t>submicrometer</a:t>
            </a:r>
            <a:r>
              <a:rPr lang="en-GB" dirty="0" smtClean="0">
                <a:effectLst/>
              </a:rPr>
              <a:t> precision, are controlled by the position of gold patterns made by photolithography. NWs are grown where the devices will be fabricated, and there is no need to transfer NWs to a different substrate. This approach in its current state seems to be a promising methodology for parallel </a:t>
            </a:r>
            <a:r>
              <a:rPr lang="en-GB" dirty="0" err="1" smtClean="0">
                <a:effectLst/>
              </a:rPr>
              <a:t>nanodevice</a:t>
            </a:r>
            <a:r>
              <a:rPr lang="en-GB" dirty="0" smtClean="0">
                <a:effectLst/>
              </a:rPr>
              <a:t> fabrication at technologically relevant scales.”</a:t>
            </a:r>
            <a:endParaRPr lang="en-GB" dirty="0"/>
          </a:p>
        </p:txBody>
      </p:sp>
    </p:spTree>
    <p:extLst>
      <p:ext uri="{BB962C8B-B14F-4D97-AF65-F5344CB8AC3E}">
        <p14:creationId xmlns:p14="http://schemas.microsoft.com/office/powerpoint/2010/main" val="318681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1121</Words>
  <Application>Microsoft Office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C7 - Nanotechnology</vt:lpstr>
      <vt:lpstr>Syllabus statements</vt:lpstr>
      <vt:lpstr>You should already know about</vt:lpstr>
      <vt:lpstr>C.7.1 Define the term nanotechnology. </vt:lpstr>
      <vt:lpstr>C.7.2 Distinguish between physical and chemical techniques in manipulating atoms to form molecules.</vt:lpstr>
      <vt:lpstr>You don’t have to know this, but . . .</vt:lpstr>
      <vt:lpstr>PowerPoint Presentation</vt:lpstr>
      <vt:lpstr>PowerPoint Presentation</vt:lpstr>
      <vt:lpstr>PowerPoint Presentation</vt:lpstr>
      <vt:lpstr>C.7.3 Describe the structure and properties of carbon nanotubes. </vt:lpstr>
      <vt:lpstr>PowerPoint Presentation</vt:lpstr>
      <vt:lpstr>PowerPoint Presentation</vt:lpstr>
      <vt:lpstr>PowerPoint Presentation</vt:lpstr>
      <vt:lpstr>PowerPoint Presentation</vt:lpstr>
      <vt:lpstr>PowerPoint Presentation</vt:lpstr>
      <vt:lpstr>C.7.4 Discuss some of the implications of nanotechnology.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C7 - Nanotechnology</dc:title>
  <dc:creator>Andrew Hennigan</dc:creator>
  <cp:lastModifiedBy>Andrew Hennigan</cp:lastModifiedBy>
  <cp:revision>7</cp:revision>
  <dcterms:created xsi:type="dcterms:W3CDTF">2011-07-18T16:22:50Z</dcterms:created>
  <dcterms:modified xsi:type="dcterms:W3CDTF">2011-07-18T17:32:37Z</dcterms:modified>
</cp:coreProperties>
</file>