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1" r:id="rId6"/>
    <p:sldId id="265" r:id="rId7"/>
    <p:sldId id="259" r:id="rId8"/>
    <p:sldId id="266" r:id="rId9"/>
    <p:sldId id="260" r:id="rId10"/>
    <p:sldId id="267" r:id="rId11"/>
    <p:sldId id="258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282E-14DF-4188-81E3-EBC6CFAA6497}" type="datetimeFigureOut">
              <a:rPr lang="en-GB" smtClean="0"/>
              <a:t>18/07/2011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2E82-3599-4D7E-83B0-55417337B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8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282E-14DF-4188-81E3-EBC6CFAA6497}" type="datetimeFigureOut">
              <a:rPr lang="en-GB" smtClean="0"/>
              <a:t>18/07/2011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2E82-3599-4D7E-83B0-55417337B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6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282E-14DF-4188-81E3-EBC6CFAA6497}" type="datetimeFigureOut">
              <a:rPr lang="en-GB" smtClean="0"/>
              <a:t>18/07/2011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2E82-3599-4D7E-83B0-55417337B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70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282E-14DF-4188-81E3-EBC6CFAA6497}" type="datetimeFigureOut">
              <a:rPr lang="en-GB" smtClean="0"/>
              <a:t>18/07/2011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2E82-3599-4D7E-83B0-55417337B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40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282E-14DF-4188-81E3-EBC6CFAA6497}" type="datetimeFigureOut">
              <a:rPr lang="en-GB" smtClean="0"/>
              <a:t>18/07/2011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2E82-3599-4D7E-83B0-55417337B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16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282E-14DF-4188-81E3-EBC6CFAA6497}" type="datetimeFigureOut">
              <a:rPr lang="en-GB" smtClean="0"/>
              <a:t>18/07/2011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2E82-3599-4D7E-83B0-55417337B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02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282E-14DF-4188-81E3-EBC6CFAA6497}" type="datetimeFigureOut">
              <a:rPr lang="en-GB" smtClean="0"/>
              <a:t>18/07/2011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2E82-3599-4D7E-83B0-55417337B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3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282E-14DF-4188-81E3-EBC6CFAA6497}" type="datetimeFigureOut">
              <a:rPr lang="en-GB" smtClean="0"/>
              <a:t>18/07/2011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2E82-3599-4D7E-83B0-55417337B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2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282E-14DF-4188-81E3-EBC6CFAA6497}" type="datetimeFigureOut">
              <a:rPr lang="en-GB" smtClean="0"/>
              <a:t>18/07/2011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2E82-3599-4D7E-83B0-55417337B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8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282E-14DF-4188-81E3-EBC6CFAA6497}" type="datetimeFigureOut">
              <a:rPr lang="en-GB" smtClean="0"/>
              <a:t>18/07/2011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2E82-3599-4D7E-83B0-55417337B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4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282E-14DF-4188-81E3-EBC6CFAA6497}" type="datetimeFigureOut">
              <a:rPr lang="en-GB" smtClean="0"/>
              <a:t>18/07/2011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2E82-3599-4D7E-83B0-55417337B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76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2282E-14DF-4188-81E3-EBC6CFAA6497}" type="datetimeFigureOut">
              <a:rPr lang="en-GB" smtClean="0"/>
              <a:t>18/07/2011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82E82-3599-4D7E-83B0-55417337B2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37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866527"/>
          </a:xfrm>
        </p:spPr>
        <p:txBody>
          <a:bodyPr/>
          <a:lstStyle/>
          <a:p>
            <a:r>
              <a:rPr lang="en-GB" dirty="0" smtClean="0"/>
              <a:t>Liquid Crystals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3384"/>
            <a:ext cx="7152794" cy="536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0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GB" dirty="0" smtClean="0"/>
              <a:t>You’ve probably spotted that liquid crystals tend to have rod shaped molecules.</a:t>
            </a:r>
          </a:p>
          <a:p>
            <a:r>
              <a:rPr lang="en-GB" dirty="0" smtClean="0"/>
              <a:t>These are usually elongated organic molecules.</a:t>
            </a:r>
          </a:p>
          <a:p>
            <a:r>
              <a:rPr lang="en-GB" dirty="0" smtClean="0"/>
              <a:t>Some common examples are DNA, spider silk, cellulose.</a:t>
            </a:r>
          </a:p>
          <a:p>
            <a:endParaRPr lang="en-GB" dirty="0"/>
          </a:p>
          <a:p>
            <a:r>
              <a:rPr lang="en-GB" dirty="0" smtClean="0"/>
              <a:t>You need to be able to draw some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6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example: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MBBA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  <a:r>
              <a:rPr lang="en-GB" b="1" i="1" dirty="0"/>
              <a:t>N</a:t>
            </a:r>
            <a:r>
              <a:rPr lang="en-GB" b="1" dirty="0"/>
              <a:t>-(4-Methoxybenzylidene)-4-butylaniline</a:t>
            </a:r>
            <a:r>
              <a:rPr lang="en-GB" dirty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4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55" y="3119438"/>
            <a:ext cx="9527796" cy="13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1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9614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800" dirty="0">
                <a:solidFill>
                  <a:srgbClr val="FFFF00"/>
                </a:solidFill>
                <a:ea typeface="+mn-ea"/>
                <a:cs typeface="+mn-cs"/>
              </a:rPr>
              <a:t>C.6.2</a:t>
            </a:r>
            <a:r>
              <a:rPr lang="en-GB" sz="2800" dirty="0">
                <a:solidFill>
                  <a:prstClr val="white"/>
                </a:solidFill>
                <a:ea typeface="+mn-ea"/>
                <a:cs typeface="+mn-cs"/>
              </a:rPr>
              <a:t> Distinguish between </a:t>
            </a:r>
            <a:r>
              <a:rPr lang="en-GB" sz="2800" i="1" dirty="0" err="1">
                <a:solidFill>
                  <a:prstClr val="white"/>
                </a:solidFill>
                <a:ea typeface="+mn-ea"/>
                <a:cs typeface="+mn-cs"/>
              </a:rPr>
              <a:t>thermotropic</a:t>
            </a:r>
            <a:r>
              <a:rPr lang="en-GB" sz="2800" i="1" dirty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en-GB" sz="2800" dirty="0">
                <a:solidFill>
                  <a:prstClr val="white"/>
                </a:solidFill>
                <a:ea typeface="+mn-ea"/>
                <a:cs typeface="+mn-cs"/>
              </a:rPr>
              <a:t>and </a:t>
            </a:r>
            <a:r>
              <a:rPr lang="en-GB" sz="2800" i="1" dirty="0" err="1">
                <a:solidFill>
                  <a:prstClr val="white"/>
                </a:solidFill>
                <a:ea typeface="+mn-ea"/>
                <a:cs typeface="+mn-cs"/>
              </a:rPr>
              <a:t>lyotropic</a:t>
            </a:r>
            <a:r>
              <a:rPr lang="en-GB" sz="2800" i="1" dirty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en-GB" sz="2800" dirty="0">
                <a:solidFill>
                  <a:prstClr val="white"/>
                </a:solidFill>
                <a:ea typeface="+mn-ea"/>
                <a:cs typeface="+mn-cs"/>
              </a:rPr>
              <a:t>liquid </a:t>
            </a:r>
            <a:r>
              <a:rPr lang="en-GB" sz="2800" dirty="0" smtClean="0">
                <a:solidFill>
                  <a:prstClr val="white"/>
                </a:solidFill>
                <a:ea typeface="+mn-ea"/>
                <a:cs typeface="+mn-cs"/>
              </a:rPr>
              <a:t>crystals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Thermotropic</a:t>
            </a:r>
            <a:r>
              <a:rPr lang="en-GB" dirty="0" smtClean="0"/>
              <a:t> liquid crystals are pure substances that exhibit L.C. behaviour over a temperature range between solids and liquids.</a:t>
            </a:r>
          </a:p>
          <a:p>
            <a:r>
              <a:rPr lang="en-GB" dirty="0" smtClean="0"/>
              <a:t>Note that by implication, substances that show L.C. behaviour are not always in the correct phase to show L.C. behaviour.</a:t>
            </a:r>
          </a:p>
          <a:p>
            <a:endParaRPr lang="en-GB" dirty="0"/>
          </a:p>
          <a:p>
            <a:r>
              <a:rPr lang="en-GB" dirty="0" smtClean="0"/>
              <a:t>Some specific examples are: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76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Cholesterol </a:t>
            </a:r>
            <a:r>
              <a:rPr lang="en-GB" dirty="0" err="1" smtClean="0"/>
              <a:t>Myristate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Solid below 71°C ; Clear liquid above 86°C</a:t>
            </a:r>
          </a:p>
          <a:p>
            <a:r>
              <a:rPr lang="en-GB" dirty="0" smtClean="0"/>
              <a:t>In between, it is a cloudy liquid – a liquid crystal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5" y="1124744"/>
            <a:ext cx="8952995" cy="315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9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763610" cy="626469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Biphenyl nitriles (a family of molecules!)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“5CB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Real name </a:t>
            </a:r>
            <a:r>
              <a:rPr lang="en-GB" b="1" dirty="0"/>
              <a:t>4-cyano-4-n-pentylbiphenyl </a:t>
            </a:r>
            <a:endParaRPr lang="en-GB" b="1" dirty="0" smtClean="0"/>
          </a:p>
          <a:p>
            <a:r>
              <a:rPr lang="en-GB" dirty="0" smtClean="0"/>
              <a:t>Crystalline solid below </a:t>
            </a:r>
            <a:r>
              <a:rPr lang="en-GB" dirty="0" smtClean="0"/>
              <a:t>18°C</a:t>
            </a:r>
          </a:p>
          <a:p>
            <a:r>
              <a:rPr lang="en-GB" dirty="0" smtClean="0"/>
              <a:t>Isotropic liquid above 36</a:t>
            </a:r>
            <a:r>
              <a:rPr lang="en-GB" dirty="0"/>
              <a:t>°C</a:t>
            </a:r>
          </a:p>
          <a:p>
            <a:r>
              <a:rPr lang="en-GB" sz="3000" dirty="0" smtClean="0"/>
              <a:t>Liquid crystal between these two temperatures</a:t>
            </a:r>
          </a:p>
          <a:p>
            <a:r>
              <a:rPr lang="en-GB" dirty="0" smtClean="0"/>
              <a:t>The temperature at which it exhibits L.C. behaviour can be altered by changing the hydrocarbon tail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3" y="1052736"/>
            <a:ext cx="866469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6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n-GB" dirty="0" err="1" smtClean="0"/>
              <a:t>Lyotropic</a:t>
            </a:r>
            <a:r>
              <a:rPr lang="en-GB" dirty="0" smtClean="0"/>
              <a:t> liquid crystals are not pure substances.</a:t>
            </a:r>
          </a:p>
          <a:p>
            <a:r>
              <a:rPr lang="en-GB" dirty="0" smtClean="0"/>
              <a:t>They are solutions that show liquid crystal properties at certain concentrations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7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en-GB" dirty="0" smtClean="0"/>
              <a:t>For example a solution of soap in water displays liquid crystal properties at concentrations above a certain value</a:t>
            </a:r>
          </a:p>
          <a:p>
            <a:r>
              <a:rPr lang="en-GB" dirty="0" smtClean="0"/>
              <a:t>Typically this concentration is “a few </a:t>
            </a:r>
            <a:r>
              <a:rPr lang="en-GB" dirty="0" err="1" smtClean="0"/>
              <a:t>percent</a:t>
            </a:r>
            <a:r>
              <a:rPr lang="en-GB" dirty="0" smtClean="0"/>
              <a:t>” soap!</a:t>
            </a:r>
          </a:p>
          <a:p>
            <a:r>
              <a:rPr lang="en-GB" dirty="0" smtClean="0"/>
              <a:t>At these concentrations micelles form.</a:t>
            </a:r>
          </a:p>
          <a:p>
            <a:r>
              <a:rPr lang="en-GB" dirty="0" smtClean="0"/>
              <a:t>These are when the </a:t>
            </a:r>
            <a:r>
              <a:rPr lang="en-GB" dirty="0" err="1" smtClean="0"/>
              <a:t>hyrophobic</a:t>
            </a:r>
            <a:r>
              <a:rPr lang="en-GB" dirty="0" smtClean="0"/>
              <a:t> tails of the soap molecules all point inwards away from the water</a:t>
            </a:r>
          </a:p>
          <a:p>
            <a:r>
              <a:rPr lang="en-GB" dirty="0" smtClean="0"/>
              <a:t>And the hydrophilic (polar) heads point outwards and interact with the water.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71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55" y="476672"/>
            <a:ext cx="694589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2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500" dirty="0">
                <a:solidFill>
                  <a:srgbClr val="FFFF00"/>
                </a:solidFill>
                <a:ea typeface="+mn-ea"/>
                <a:cs typeface="+mn-cs"/>
              </a:rPr>
              <a:t>C.6.3</a:t>
            </a:r>
            <a:r>
              <a:rPr lang="en-GB" sz="2500" dirty="0">
                <a:solidFill>
                  <a:prstClr val="white"/>
                </a:solidFill>
                <a:ea typeface="+mn-ea"/>
                <a:cs typeface="+mn-cs"/>
              </a:rPr>
              <a:t> Describe the liquid-crystal state in terms of the arrangement of the molecules and explain </a:t>
            </a:r>
            <a:r>
              <a:rPr lang="en-GB" sz="2500" dirty="0" err="1">
                <a:solidFill>
                  <a:prstClr val="white"/>
                </a:solidFill>
                <a:ea typeface="+mn-ea"/>
                <a:cs typeface="+mn-cs"/>
              </a:rPr>
              <a:t>thermotropic</a:t>
            </a:r>
            <a:r>
              <a:rPr lang="en-GB" sz="2500" dirty="0">
                <a:solidFill>
                  <a:prstClr val="white"/>
                </a:solidFill>
                <a:ea typeface="+mn-ea"/>
                <a:cs typeface="+mn-cs"/>
              </a:rPr>
              <a:t> behaviour.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a solid crystal the molecules are fixed in position and in direction.</a:t>
            </a:r>
          </a:p>
          <a:p>
            <a:r>
              <a:rPr lang="en-GB" dirty="0" smtClean="0"/>
              <a:t>They are held by strong forces.</a:t>
            </a:r>
          </a:p>
          <a:p>
            <a:r>
              <a:rPr lang="en-GB" dirty="0" smtClean="0"/>
              <a:t>If the individual molecules in the crystal are not </a:t>
            </a:r>
            <a:r>
              <a:rPr lang="en-GB" dirty="0" err="1" smtClean="0"/>
              <a:t>symetrical</a:t>
            </a:r>
            <a:r>
              <a:rPr lang="en-GB" dirty="0" smtClean="0"/>
              <a:t> (e.g. they are rod shaped – like the L.C. molecules we have looked at)</a:t>
            </a:r>
          </a:p>
          <a:p>
            <a:r>
              <a:rPr lang="en-GB" dirty="0" smtClean="0"/>
              <a:t>Then the forces holding the molecules are not the same in all directions.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18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As the crystal is heated, the weak forces are overcome first.</a:t>
            </a:r>
          </a:p>
          <a:p>
            <a:r>
              <a:rPr lang="en-GB" dirty="0" smtClean="0"/>
              <a:t>This disrupts the order of the crystal in one direction, but the strong forces still haven’t been overcome,</a:t>
            </a:r>
          </a:p>
          <a:p>
            <a:r>
              <a:rPr lang="en-GB" dirty="0" smtClean="0"/>
              <a:t>So the molecules still have order in other directions</a:t>
            </a:r>
          </a:p>
          <a:p>
            <a:r>
              <a:rPr lang="en-GB" dirty="0" smtClean="0"/>
              <a:t>In </a:t>
            </a:r>
            <a:r>
              <a:rPr lang="en-GB" dirty="0" err="1" smtClean="0"/>
              <a:t>smectic</a:t>
            </a:r>
            <a:r>
              <a:rPr lang="en-GB" dirty="0" smtClean="0"/>
              <a:t> L.C.s the strong forces keep the molecules in layers, but the weak forces are overcome</a:t>
            </a:r>
          </a:p>
          <a:p>
            <a:r>
              <a:rPr lang="en-GB" dirty="0" smtClean="0"/>
              <a:t>Meaning the molecules can move within layers, so the molecules are only roughly parallel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Syllabus Statements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C.6.1</a:t>
            </a:r>
            <a:r>
              <a:rPr lang="en-GB" dirty="0"/>
              <a:t> Describe the meaning of the term liquid </a:t>
            </a:r>
            <a:r>
              <a:rPr lang="en-GB" dirty="0" smtClean="0"/>
              <a:t>crystals.</a:t>
            </a:r>
          </a:p>
          <a:p>
            <a:endParaRPr lang="en-GB" dirty="0"/>
          </a:p>
          <a:p>
            <a:r>
              <a:rPr lang="en-GB" dirty="0">
                <a:solidFill>
                  <a:srgbClr val="FFFF00"/>
                </a:solidFill>
              </a:rPr>
              <a:t>C.6.2</a:t>
            </a:r>
            <a:r>
              <a:rPr lang="en-GB" dirty="0"/>
              <a:t> Distinguish between </a:t>
            </a:r>
            <a:r>
              <a:rPr lang="en-GB" i="1" dirty="0" err="1"/>
              <a:t>thermotropic</a:t>
            </a:r>
            <a:r>
              <a:rPr lang="en-GB" i="1" dirty="0"/>
              <a:t> </a:t>
            </a:r>
            <a:r>
              <a:rPr lang="en-GB" dirty="0"/>
              <a:t>and </a:t>
            </a:r>
            <a:r>
              <a:rPr lang="en-GB" i="1" dirty="0" err="1"/>
              <a:t>lyotropic</a:t>
            </a:r>
            <a:r>
              <a:rPr lang="en-GB" i="1" dirty="0"/>
              <a:t> </a:t>
            </a:r>
            <a:r>
              <a:rPr lang="en-GB" dirty="0"/>
              <a:t>liquid </a:t>
            </a:r>
            <a:r>
              <a:rPr lang="en-GB" dirty="0" smtClean="0"/>
              <a:t>crystals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FF00"/>
                </a:solidFill>
              </a:rPr>
              <a:t>C.6.3</a:t>
            </a:r>
            <a:r>
              <a:rPr lang="en-GB" dirty="0" smtClean="0"/>
              <a:t> </a:t>
            </a:r>
            <a:r>
              <a:rPr lang="en-GB" dirty="0"/>
              <a:t>Describe the liquid-crystal state in terms of the arrangement of the molecules and explain </a:t>
            </a:r>
            <a:r>
              <a:rPr lang="en-GB" dirty="0" err="1" smtClean="0"/>
              <a:t>thermotropic</a:t>
            </a:r>
            <a:r>
              <a:rPr lang="en-GB" dirty="0" smtClean="0"/>
              <a:t> behaviour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solidFill>
                  <a:srgbClr val="FFFF00"/>
                </a:solidFill>
              </a:rPr>
              <a:t>C.6.4</a:t>
            </a:r>
            <a:r>
              <a:rPr lang="en-GB" dirty="0" smtClean="0"/>
              <a:t> </a:t>
            </a:r>
            <a:r>
              <a:rPr lang="en-GB" dirty="0"/>
              <a:t>Outline the principles of the liquid crystal display </a:t>
            </a:r>
            <a:r>
              <a:rPr lang="en-GB" dirty="0" smtClean="0"/>
              <a:t>device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FF00"/>
                </a:solidFill>
              </a:rPr>
              <a:t>C.6.5</a:t>
            </a:r>
            <a:r>
              <a:rPr lang="en-GB" dirty="0" smtClean="0"/>
              <a:t> </a:t>
            </a:r>
            <a:r>
              <a:rPr lang="en-GB" dirty="0"/>
              <a:t>Discuss the properties needed for a substance to be used in liquid-crystal </a:t>
            </a:r>
            <a:r>
              <a:rPr lang="en-GB" dirty="0" smtClean="0"/>
              <a:t>displays</a:t>
            </a:r>
            <a:r>
              <a:rPr lang="en-GB" b="1" dirty="0"/>
              <a:t> 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8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2878"/>
            <a:ext cx="4176464" cy="608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4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GB" dirty="0" smtClean="0"/>
              <a:t>If the crystal is heated further, the molecules gain enough energy to break the layer structure</a:t>
            </a:r>
          </a:p>
          <a:p>
            <a:r>
              <a:rPr lang="en-GB" dirty="0" smtClean="0"/>
              <a:t>But ON AVERAGE still all point in the same direction.</a:t>
            </a:r>
          </a:p>
          <a:p>
            <a:r>
              <a:rPr lang="en-GB" dirty="0" smtClean="0"/>
              <a:t>This is a </a:t>
            </a:r>
            <a:r>
              <a:rPr lang="en-GB" dirty="0" err="1" smtClean="0"/>
              <a:t>nematic</a:t>
            </a:r>
            <a:r>
              <a:rPr lang="en-GB" dirty="0" smtClean="0"/>
              <a:t> L.C.</a:t>
            </a:r>
          </a:p>
          <a:p>
            <a:r>
              <a:rPr lang="en-GB" dirty="0" err="1" smtClean="0"/>
              <a:t>Nematic</a:t>
            </a:r>
            <a:r>
              <a:rPr lang="en-GB" dirty="0" smtClean="0"/>
              <a:t> L.C.s are used in LCDs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6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60" y="476672"/>
            <a:ext cx="5183071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7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n-GB" dirty="0" smtClean="0"/>
              <a:t>Heating the crystal further, completely breaks down the order and gives an isotropic liquid.</a:t>
            </a:r>
          </a:p>
          <a:p>
            <a:r>
              <a:rPr lang="en-GB" dirty="0" smtClean="0"/>
              <a:t>(a “normal” liquid)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6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3200" dirty="0">
                <a:solidFill>
                  <a:srgbClr val="FFFF00"/>
                </a:solidFill>
                <a:ea typeface="+mn-ea"/>
                <a:cs typeface="+mn-cs"/>
              </a:rPr>
              <a:t>C.6.4</a:t>
            </a:r>
            <a:r>
              <a:rPr lang="en-GB" sz="3200" dirty="0">
                <a:solidFill>
                  <a:prstClr val="white"/>
                </a:solidFill>
                <a:ea typeface="+mn-ea"/>
                <a:cs typeface="+mn-cs"/>
              </a:rPr>
              <a:t> Outline the principles of the liquid crystal display </a:t>
            </a:r>
            <a:r>
              <a:rPr lang="en-GB" sz="3200" dirty="0" smtClean="0">
                <a:solidFill>
                  <a:prstClr val="white"/>
                </a:solidFill>
                <a:ea typeface="+mn-ea"/>
                <a:cs typeface="+mn-cs"/>
              </a:rPr>
              <a:t>device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Ordinary </a:t>
            </a:r>
            <a:r>
              <a:rPr lang="en-GB" dirty="0" err="1" smtClean="0"/>
              <a:t>unpolarized</a:t>
            </a:r>
            <a:r>
              <a:rPr lang="en-GB" dirty="0" smtClean="0"/>
              <a:t> light consists of an electrical field vibrating in all direction.</a:t>
            </a:r>
          </a:p>
          <a:p>
            <a:r>
              <a:rPr lang="en-GB" dirty="0" smtClean="0"/>
              <a:t>Passing the light through a polarizer only allows light vibrating on one particular direction to pass through.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70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908720"/>
            <a:ext cx="8460940" cy="497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5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8" y="476672"/>
            <a:ext cx="7715476" cy="320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7560840" cy="323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0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GB" dirty="0" smtClean="0"/>
              <a:t>If a second “crossed” polarizing filter is introduced, no light can pass through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523999"/>
            <a:ext cx="7524836" cy="501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9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1" y="1196752"/>
            <a:ext cx="794968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5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Liquid crystals can rotate the direction or plane of polarized light.</a:t>
            </a:r>
          </a:p>
          <a:p>
            <a:r>
              <a:rPr lang="en-GB" dirty="0" smtClean="0"/>
              <a:t>If a correctly aligned layer of liquid crystal is placed between the crossed polarizing filters, then the polarized light is rotated through the correct angle to pass through the second filter.</a:t>
            </a:r>
          </a:p>
          <a:p>
            <a:r>
              <a:rPr lang="en-GB" dirty="0" smtClean="0"/>
              <a:t>If the L.C. molecule is polar, then its orientation can be controlled by applying a small voltage across it.</a:t>
            </a:r>
          </a:p>
          <a:p>
            <a:r>
              <a:rPr lang="en-GB" dirty="0" smtClean="0"/>
              <a:t>Using this technique areas of light and dark can be produced.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0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C.6.1</a:t>
            </a:r>
            <a:r>
              <a:rPr lang="en-GB" sz="3600" dirty="0"/>
              <a:t> Describe the meaning of the term liquid crystals.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Liquid crystals are fluids that have physical properties (e.g. electrical, optical, elastic) that are dependent on the molecules orientation relative to some fixed axis.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75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34804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2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6000"/>
                    </a14:imgEffect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5"/>
            <a:ext cx="6865880" cy="545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5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800" dirty="0">
                <a:solidFill>
                  <a:srgbClr val="FFFF00"/>
                </a:solidFill>
                <a:ea typeface="+mn-ea"/>
                <a:cs typeface="+mn-cs"/>
              </a:rPr>
              <a:t>C.6.5</a:t>
            </a:r>
            <a:r>
              <a:rPr lang="en-GB" sz="2800" dirty="0">
                <a:solidFill>
                  <a:prstClr val="white"/>
                </a:solidFill>
                <a:ea typeface="+mn-ea"/>
                <a:cs typeface="+mn-cs"/>
              </a:rPr>
              <a:t> Discuss the properties needed for a substance to be used in liquid-crystal displays</a:t>
            </a:r>
            <a:r>
              <a:rPr lang="en-GB" sz="2800" b="1" dirty="0">
                <a:solidFill>
                  <a:prstClr val="white"/>
                </a:solidFill>
                <a:ea typeface="+mn-ea"/>
                <a:cs typeface="+mn-cs"/>
              </a:rPr>
              <a:t> 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In order to be useful in liquid crystal displays, molecules need to have certain properties.</a:t>
            </a:r>
          </a:p>
          <a:p>
            <a:r>
              <a:rPr lang="en-GB" dirty="0" smtClean="0"/>
              <a:t>They must be chemically stable, and not decompose or react.</a:t>
            </a:r>
          </a:p>
          <a:p>
            <a:r>
              <a:rPr lang="en-GB" dirty="0" smtClean="0"/>
              <a:t>They must behave as liquid crystals over a suitable range of temperatures (typically -10°C to +60°C)</a:t>
            </a:r>
          </a:p>
          <a:p>
            <a:r>
              <a:rPr lang="en-GB" dirty="0" smtClean="0"/>
              <a:t>They must be polar (or else we can’t make them change direction)</a:t>
            </a:r>
          </a:p>
          <a:p>
            <a:r>
              <a:rPr lang="en-GB" dirty="0" smtClean="0"/>
              <a:t>They must be able to change orientation quickly when a voltage is applied, and change back quickly when the voltage is removed. This is known as “switching speed”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29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Review of Syllabus </a:t>
            </a:r>
            <a:r>
              <a:rPr lang="en-GB" dirty="0" smtClean="0"/>
              <a:t>Statements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C.6.1</a:t>
            </a:r>
            <a:r>
              <a:rPr lang="en-GB" dirty="0"/>
              <a:t> Describe the meaning of the term liquid </a:t>
            </a:r>
            <a:r>
              <a:rPr lang="en-GB" dirty="0" smtClean="0"/>
              <a:t>crystals.</a:t>
            </a:r>
          </a:p>
          <a:p>
            <a:endParaRPr lang="en-GB" dirty="0"/>
          </a:p>
          <a:p>
            <a:r>
              <a:rPr lang="en-GB" dirty="0">
                <a:solidFill>
                  <a:srgbClr val="FFFF00"/>
                </a:solidFill>
              </a:rPr>
              <a:t>C.6.2</a:t>
            </a:r>
            <a:r>
              <a:rPr lang="en-GB" dirty="0"/>
              <a:t> Distinguish between </a:t>
            </a:r>
            <a:r>
              <a:rPr lang="en-GB" i="1" dirty="0" err="1"/>
              <a:t>thermotropic</a:t>
            </a:r>
            <a:r>
              <a:rPr lang="en-GB" i="1" dirty="0"/>
              <a:t> </a:t>
            </a:r>
            <a:r>
              <a:rPr lang="en-GB" dirty="0"/>
              <a:t>and </a:t>
            </a:r>
            <a:r>
              <a:rPr lang="en-GB" i="1" dirty="0" err="1"/>
              <a:t>lyotropic</a:t>
            </a:r>
            <a:r>
              <a:rPr lang="en-GB" i="1" dirty="0"/>
              <a:t> </a:t>
            </a:r>
            <a:r>
              <a:rPr lang="en-GB" dirty="0"/>
              <a:t>liquid </a:t>
            </a:r>
            <a:r>
              <a:rPr lang="en-GB" dirty="0" smtClean="0"/>
              <a:t>crystals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FF00"/>
                </a:solidFill>
              </a:rPr>
              <a:t>C.6.3</a:t>
            </a:r>
            <a:r>
              <a:rPr lang="en-GB" dirty="0" smtClean="0"/>
              <a:t> </a:t>
            </a:r>
            <a:r>
              <a:rPr lang="en-GB" dirty="0"/>
              <a:t>Describe the liquid-crystal state in terms of the arrangement of the molecules and explain </a:t>
            </a:r>
            <a:r>
              <a:rPr lang="en-GB" dirty="0" err="1" smtClean="0"/>
              <a:t>thermotropic</a:t>
            </a:r>
            <a:r>
              <a:rPr lang="en-GB" dirty="0" smtClean="0"/>
              <a:t> behaviour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solidFill>
                  <a:srgbClr val="FFFF00"/>
                </a:solidFill>
              </a:rPr>
              <a:t>C.6.4</a:t>
            </a:r>
            <a:r>
              <a:rPr lang="en-GB" dirty="0" smtClean="0"/>
              <a:t> </a:t>
            </a:r>
            <a:r>
              <a:rPr lang="en-GB" dirty="0"/>
              <a:t>Outline the principles of the liquid crystal display </a:t>
            </a:r>
            <a:r>
              <a:rPr lang="en-GB" dirty="0" smtClean="0"/>
              <a:t>device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FF00"/>
                </a:solidFill>
              </a:rPr>
              <a:t>C.6.5</a:t>
            </a:r>
            <a:r>
              <a:rPr lang="en-GB" dirty="0" smtClean="0"/>
              <a:t> </a:t>
            </a:r>
            <a:r>
              <a:rPr lang="en-GB" dirty="0"/>
              <a:t>Discuss the properties needed for a substance to be used in liquid-crystal </a:t>
            </a:r>
            <a:r>
              <a:rPr lang="en-GB" dirty="0" smtClean="0"/>
              <a:t>displays</a:t>
            </a:r>
            <a:r>
              <a:rPr lang="en-GB" b="1" dirty="0"/>
              <a:t> 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GB" dirty="0" smtClean="0"/>
              <a:t>In crystals, the molecules are fully oriented and fixed in position.</a:t>
            </a:r>
          </a:p>
          <a:p>
            <a:endParaRPr lang="en-GB" dirty="0"/>
          </a:p>
          <a:p>
            <a:r>
              <a:rPr lang="en-GB" dirty="0" smtClean="0"/>
              <a:t>In an </a:t>
            </a:r>
            <a:r>
              <a:rPr lang="en-GB" i="1" dirty="0" smtClean="0">
                <a:solidFill>
                  <a:srgbClr val="FFFF00"/>
                </a:solidFill>
              </a:rPr>
              <a:t>isotropic</a:t>
            </a:r>
            <a:r>
              <a:rPr lang="en-GB" dirty="0" smtClean="0"/>
              <a:t> liquid the molecules are arranged completely randomly. The properties of the liquid are the same in all directions.</a:t>
            </a:r>
          </a:p>
          <a:p>
            <a:endParaRPr lang="en-GB" dirty="0"/>
          </a:p>
          <a:p>
            <a:r>
              <a:rPr lang="en-GB" dirty="0" smtClean="0"/>
              <a:t>Liquid crystals lie between these extremes.</a:t>
            </a:r>
          </a:p>
          <a:p>
            <a:r>
              <a:rPr lang="en-GB" dirty="0" smtClean="0"/>
              <a:t>They are a </a:t>
            </a:r>
            <a:r>
              <a:rPr lang="en-GB" i="1" dirty="0" err="1" smtClean="0">
                <a:solidFill>
                  <a:srgbClr val="FFFF00"/>
                </a:solidFill>
              </a:rPr>
              <a:t>mesophase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6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brightnessContrast bright="9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50399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3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err="1" smtClean="0"/>
              <a:t>Smectic</a:t>
            </a:r>
            <a:r>
              <a:rPr lang="en-GB" dirty="0" smtClean="0"/>
              <a:t> or </a:t>
            </a:r>
            <a:r>
              <a:rPr lang="en-GB" dirty="0" err="1" smtClean="0"/>
              <a:t>nematic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Smectic</a:t>
            </a:r>
            <a:r>
              <a:rPr lang="en-GB" dirty="0" smtClean="0"/>
              <a:t> liquid crystals still have the molecules arranged in layers.</a:t>
            </a:r>
          </a:p>
          <a:p>
            <a:r>
              <a:rPr lang="en-GB" dirty="0" smtClean="0"/>
              <a:t>Individual molecules can move within layers, but are always roughly parallel.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29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smectic</a:t>
            </a:r>
            <a:r>
              <a:rPr lang="en-GB" dirty="0" smtClean="0"/>
              <a:t> liquid crystal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28813"/>
            <a:ext cx="5760640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0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nematic</a:t>
            </a:r>
            <a:r>
              <a:rPr lang="en-GB" dirty="0" smtClean="0"/>
              <a:t> liquid crystal doesn’t have layers.</a:t>
            </a:r>
          </a:p>
          <a:p>
            <a:r>
              <a:rPr lang="en-GB" i="1" dirty="0" smtClean="0"/>
              <a:t>On average</a:t>
            </a:r>
            <a:r>
              <a:rPr lang="en-GB" dirty="0" smtClean="0"/>
              <a:t> the molecules point in the same direction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27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nematic</a:t>
            </a:r>
            <a:r>
              <a:rPr lang="en-GB" dirty="0" smtClean="0"/>
              <a:t> liquid crystal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21116"/>
            <a:ext cx="4824536" cy="542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9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993</Words>
  <Application>Microsoft Office PowerPoint</Application>
  <PresentationFormat>On-screen Show (4:3)</PresentationFormat>
  <Paragraphs>113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Liquid Crystals</vt:lpstr>
      <vt:lpstr>Syllabus Statements</vt:lpstr>
      <vt:lpstr>C.6.1 Describe the meaning of the term liquid crystals. </vt:lpstr>
      <vt:lpstr>PowerPoint Presentation</vt:lpstr>
      <vt:lpstr>PowerPoint Presentation</vt:lpstr>
      <vt:lpstr>Smectic or nematic?</vt:lpstr>
      <vt:lpstr>A smectic liquid crystal</vt:lpstr>
      <vt:lpstr>PowerPoint Presentation</vt:lpstr>
      <vt:lpstr>A nematic liquid crystal</vt:lpstr>
      <vt:lpstr>PowerPoint Presentation</vt:lpstr>
      <vt:lpstr>Another example:</vt:lpstr>
      <vt:lpstr>C.6.2 Distinguish between thermotropic and lyotropic liquid crystals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C.6.3 Describe the liquid-crystal state in terms of the arrangement of the molecules and explain thermotropic behaviour.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C.6.4 Outline the principles of the liquid crystal display device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C.6.5 Discuss the properties needed for a substance to be used in liquid-crystal displays </vt:lpstr>
      <vt:lpstr>Review of Syllabus Statements</vt:lpstr>
    </vt:vector>
  </TitlesOfParts>
  <Company>Fundación Escolar Británico Salvadoreña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 Crystals</dc:title>
  <dc:creator>Andrew Hennigan</dc:creator>
  <cp:lastModifiedBy>Andrew Hennigan</cp:lastModifiedBy>
  <cp:revision>19</cp:revision>
  <dcterms:created xsi:type="dcterms:W3CDTF">2011-05-31T16:55:55Z</dcterms:created>
  <dcterms:modified xsi:type="dcterms:W3CDTF">2011-07-18T16:21:50Z</dcterms:modified>
</cp:coreProperties>
</file>